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56" r:id="rId3"/>
    <p:sldMasterId id="2147483660" r:id="rId4"/>
    <p:sldMasterId id="2147483664" r:id="rId5"/>
    <p:sldMasterId id="2147483668" r:id="rId6"/>
  </p:sldMasterIdLst>
  <p:notesMasterIdLst>
    <p:notesMasterId r:id="rId35"/>
  </p:notesMasterIdLst>
  <p:handoutMasterIdLst>
    <p:handoutMasterId r:id="rId36"/>
  </p:handoutMasterIdLst>
  <p:sldIdLst>
    <p:sldId id="256" r:id="rId7"/>
    <p:sldId id="265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07" r:id="rId16"/>
    <p:sldId id="308" r:id="rId17"/>
    <p:sldId id="277" r:id="rId18"/>
    <p:sldId id="280" r:id="rId19"/>
    <p:sldId id="281" r:id="rId20"/>
    <p:sldId id="282" r:id="rId21"/>
    <p:sldId id="303" r:id="rId22"/>
    <p:sldId id="325" r:id="rId23"/>
    <p:sldId id="314" r:id="rId24"/>
    <p:sldId id="316" r:id="rId25"/>
    <p:sldId id="283" r:id="rId26"/>
    <p:sldId id="312" r:id="rId27"/>
    <p:sldId id="313" r:id="rId28"/>
    <p:sldId id="326" r:id="rId29"/>
    <p:sldId id="327" r:id="rId30"/>
    <p:sldId id="329" r:id="rId31"/>
    <p:sldId id="331" r:id="rId32"/>
    <p:sldId id="332" r:id="rId33"/>
    <p:sldId id="290" r:id="rId34"/>
  </p:sldIdLst>
  <p:sldSz cx="9906000" cy="6858000" type="A4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99CC"/>
    <a:srgbClr val="FF99FF"/>
    <a:srgbClr val="FF00FF"/>
    <a:srgbClr val="FFE1FF"/>
    <a:srgbClr val="FFF3FF"/>
    <a:srgbClr val="FF0066"/>
    <a:srgbClr val="0000CC"/>
    <a:srgbClr val="008080"/>
    <a:srgbClr val="009999"/>
  </p:clrMru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27F97BB-C833-4FB7-BDE5-3F7075034690}" styleName="테마 스타일 2 - 강조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79584" autoAdjust="0"/>
  </p:normalViewPr>
  <p:slideViewPr>
    <p:cSldViewPr>
      <p:cViewPr>
        <p:scale>
          <a:sx n="60" d="100"/>
          <a:sy n="60" d="100"/>
        </p:scale>
        <p:origin x="-1218" y="-546"/>
      </p:cViewPr>
      <p:guideLst>
        <p:guide orient="horz" pos="2160"/>
        <p:guide pos="11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42" y="-90"/>
      </p:cViewPr>
      <p:guideLst>
        <p:guide orient="horz" pos="3107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3130-1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26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처리량</c:v>
                </c:pt>
              </c:strCache>
            </c:strRef>
          </c:tx>
          <c:explosion val="7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F99FF"/>
              </a:solidFill>
            </c:spPr>
          </c:dPt>
          <c:cat>
            <c:strRef>
              <c:f>Sheet1!$A$3:$A$6</c:f>
              <c:strCache>
                <c:ptCount val="3"/>
                <c:pt idx="0">
                  <c:v>소각</c:v>
                </c:pt>
                <c:pt idx="1">
                  <c:v>매립</c:v>
                </c:pt>
                <c:pt idx="2">
                  <c:v>재활용</c:v>
                </c:pt>
              </c:strCache>
            </c:strRef>
          </c:cat>
          <c:val>
            <c:numRef>
              <c:f>Sheet1!$B$3:$B$6</c:f>
              <c:numCache>
                <c:formatCode>0%</c:formatCode>
                <c:ptCount val="4"/>
                <c:pt idx="0">
                  <c:v>0.19262295081967221</c:v>
                </c:pt>
                <c:pt idx="1">
                  <c:v>0.4754098360655738</c:v>
                </c:pt>
                <c:pt idx="2">
                  <c:v>0.33196721311475919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9753670804343157"/>
          <c:y val="0.31443265742786791"/>
          <c:w val="0.18848423679554233"/>
          <c:h val="0.44383553143313914"/>
        </c:manualLayout>
      </c:layout>
      <c:txPr>
        <a:bodyPr/>
        <a:lstStyle/>
        <a:p>
          <a:pPr>
            <a:defRPr sz="1600"/>
          </a:pPr>
          <a:endParaRPr lang="ko-KR"/>
        </a:p>
      </c:txPr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26"/>
  <c:chart>
    <c:autoTitleDeleted val="1"/>
    <c:plotArea>
      <c:layout>
        <c:manualLayout>
          <c:layoutTarget val="inner"/>
          <c:xMode val="edge"/>
          <c:yMode val="edge"/>
          <c:x val="5.8251833693732241E-2"/>
          <c:y val="6.9661218651381793E-2"/>
          <c:w val="0.52485725095296221"/>
          <c:h val="0.8172778827750502"/>
        </c:manualLayout>
      </c:layout>
      <c:doughnutChart>
        <c:varyColors val="1"/>
        <c:ser>
          <c:idx val="0"/>
          <c:order val="0"/>
          <c:tx>
            <c:strRef>
              <c:f>Sheet3!$B$2</c:f>
              <c:strCache>
                <c:ptCount val="1"/>
                <c:pt idx="0">
                  <c:v>매립용량(m3)</c:v>
                </c:pt>
              </c:strCache>
            </c:strRef>
          </c:tx>
          <c:dPt>
            <c:idx val="0"/>
            <c:explosion val="5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explosion val="6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2"/>
            <c:explosion val="6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explosion val="6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4"/>
            <c:explosion val="6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5"/>
            <c:explosion val="6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6"/>
            <c:explosion val="7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7"/>
            <c:explosion val="1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8"/>
            <c:spPr>
              <a:solidFill>
                <a:srgbClr val="00B0F0"/>
              </a:solidFill>
            </c:spPr>
          </c:dPt>
          <c:dPt>
            <c:idx val="9"/>
            <c:spPr>
              <a:solidFill>
                <a:srgbClr val="00B0F0"/>
              </a:solidFill>
            </c:spPr>
          </c:dPt>
          <c:cat>
            <c:strRef>
              <c:f>Sheet3!$A$3:$A$12</c:f>
              <c:strCache>
                <c:ptCount val="10"/>
                <c:pt idx="0">
                  <c:v>왜관</c:v>
                </c:pt>
                <c:pt idx="1">
                  <c:v>북삼</c:v>
                </c:pt>
                <c:pt idx="2">
                  <c:v>지천</c:v>
                </c:pt>
                <c:pt idx="3">
                  <c:v>동명</c:v>
                </c:pt>
                <c:pt idx="4">
                  <c:v>가산</c:v>
                </c:pt>
                <c:pt idx="5">
                  <c:v>약목</c:v>
                </c:pt>
                <c:pt idx="6">
                  <c:v>기산</c:v>
                </c:pt>
                <c:pt idx="7">
                  <c:v>농어촌폐기물매립량</c:v>
                </c:pt>
                <c:pt idx="8">
                  <c:v>석적</c:v>
                </c:pt>
                <c:pt idx="9">
                  <c:v>농어촌폐기물</c:v>
                </c:pt>
              </c:strCache>
            </c:strRef>
          </c:cat>
          <c:val>
            <c:numRef>
              <c:f>Sheet3!$B$3:$B$12</c:f>
              <c:numCache>
                <c:formatCode>_-* #,##0_-;\-* #,##0_-;_-* "-"_-;_-@_-</c:formatCode>
                <c:ptCount val="10"/>
                <c:pt idx="0">
                  <c:v>14583</c:v>
                </c:pt>
                <c:pt idx="1">
                  <c:v>4400</c:v>
                </c:pt>
                <c:pt idx="2">
                  <c:v>5118</c:v>
                </c:pt>
                <c:pt idx="3">
                  <c:v>12776</c:v>
                </c:pt>
                <c:pt idx="4">
                  <c:v>5360</c:v>
                </c:pt>
                <c:pt idx="5">
                  <c:v>17226</c:v>
                </c:pt>
                <c:pt idx="6">
                  <c:v>17647</c:v>
                </c:pt>
                <c:pt idx="7">
                  <c:v>83000</c:v>
                </c:pt>
                <c:pt idx="8">
                  <c:v>38860</c:v>
                </c:pt>
                <c:pt idx="9">
                  <c:v>107000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7"/>
        <c:delete val="1"/>
      </c:legendEntry>
      <c:layout>
        <c:manualLayout>
          <c:xMode val="edge"/>
          <c:yMode val="edge"/>
          <c:x val="0.80304638319851873"/>
          <c:y val="0.21567937345857816"/>
          <c:w val="0.17411993359995848"/>
          <c:h val="0.55848259199437456"/>
        </c:manualLayout>
      </c:layout>
      <c:txPr>
        <a:bodyPr/>
        <a:lstStyle/>
        <a:p>
          <a:pPr>
            <a:defRPr sz="1400"/>
          </a:pPr>
          <a:endParaRPr lang="ko-KR"/>
        </a:p>
      </c:txPr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511D06-4EDD-4E21-B785-3F84EE41AD90}" type="doc">
      <dgm:prSet loTypeId="urn:microsoft.com/office/officeart/2005/8/layout/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14A5D0CC-0509-4383-9212-6FF24715C9A7}">
      <dgm:prSet phldrT="[텍스트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ctr" latinLnBrk="1"/>
          <a:r>
            <a:rPr lang="ko-KR" altLang="en-US" b="1" dirty="0" smtClean="0"/>
            <a:t>폐기물 매립 시 </a:t>
          </a:r>
          <a:endParaRPr lang="ko-KR" altLang="en-US" b="1" dirty="0"/>
        </a:p>
      </dgm:t>
    </dgm:pt>
    <dgm:pt modelId="{5D0D5A77-9E38-43F6-AE70-9D190A748F87}" type="parTrans" cxnId="{C1FE5780-AE68-4072-817A-874CD7709623}">
      <dgm:prSet/>
      <dgm:spPr/>
      <dgm:t>
        <a:bodyPr/>
        <a:lstStyle/>
        <a:p>
          <a:pPr latinLnBrk="1"/>
          <a:endParaRPr lang="ko-KR" altLang="en-US"/>
        </a:p>
      </dgm:t>
    </dgm:pt>
    <dgm:pt modelId="{FFDFA4CA-8046-406F-AA68-EBDD8F860F8C}" type="sibTrans" cxnId="{C1FE5780-AE68-4072-817A-874CD7709623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endParaRPr lang="ko-KR" altLang="en-US"/>
        </a:p>
      </dgm:t>
    </dgm:pt>
    <dgm:pt modelId="{8938B89A-90FD-43DF-B1C0-64CC8D995B46}">
      <dgm:prSet phldrT="[텍스트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ko-KR" altLang="en-US" dirty="0" err="1" smtClean="0"/>
            <a:t>침출수</a:t>
          </a:r>
          <a:r>
            <a:rPr lang="ko-KR" altLang="en-US" dirty="0" smtClean="0"/>
            <a:t> 처리</a:t>
          </a:r>
          <a:endParaRPr lang="ko-KR" altLang="en-US" dirty="0"/>
        </a:p>
      </dgm:t>
    </dgm:pt>
    <dgm:pt modelId="{6962B579-48CB-4358-984D-E2C775649C28}" type="parTrans" cxnId="{F6B2776F-EA13-419F-95DC-C51515E0B9DF}">
      <dgm:prSet/>
      <dgm:spPr/>
      <dgm:t>
        <a:bodyPr/>
        <a:lstStyle/>
        <a:p>
          <a:pPr latinLnBrk="1"/>
          <a:endParaRPr lang="ko-KR" altLang="en-US"/>
        </a:p>
      </dgm:t>
    </dgm:pt>
    <dgm:pt modelId="{BC1FA235-C312-4C64-B0D2-2810743DF776}" type="sibTrans" cxnId="{F6B2776F-EA13-419F-95DC-C51515E0B9DF}">
      <dgm:prSet/>
      <dgm:spPr/>
      <dgm:t>
        <a:bodyPr/>
        <a:lstStyle/>
        <a:p>
          <a:pPr latinLnBrk="1"/>
          <a:endParaRPr lang="ko-KR" altLang="en-US"/>
        </a:p>
      </dgm:t>
    </dgm:pt>
    <dgm:pt modelId="{C0AD2C1D-2E62-4419-8A1A-E288EE76654D}">
      <dgm:prSet phldrT="[텍스트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ctr" latinLnBrk="1"/>
          <a:r>
            <a:rPr lang="ko-KR" altLang="en-US" b="1" dirty="0" smtClean="0"/>
            <a:t>환경적 문제</a:t>
          </a:r>
          <a:endParaRPr lang="ko-KR" altLang="en-US" b="1" dirty="0"/>
        </a:p>
      </dgm:t>
    </dgm:pt>
    <dgm:pt modelId="{5535686D-BBE4-421C-9AE4-317DA1942ABF}" type="parTrans" cxnId="{C510F414-6E89-4B7E-872A-34D1478387D0}">
      <dgm:prSet/>
      <dgm:spPr/>
      <dgm:t>
        <a:bodyPr/>
        <a:lstStyle/>
        <a:p>
          <a:pPr latinLnBrk="1"/>
          <a:endParaRPr lang="ko-KR" altLang="en-US"/>
        </a:p>
      </dgm:t>
    </dgm:pt>
    <dgm:pt modelId="{21EA1AC5-38CD-4629-AF0A-BEA8C5CA9938}" type="sibTrans" cxnId="{C510F414-6E89-4B7E-872A-34D1478387D0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endParaRPr lang="ko-KR" altLang="en-US"/>
        </a:p>
      </dgm:t>
    </dgm:pt>
    <dgm:pt modelId="{ACF5ED44-A765-4C23-B652-C9E38B64123B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ko-KR" altLang="en-US" sz="1700" dirty="0" smtClean="0"/>
            <a:t>대기오염</a:t>
          </a:r>
          <a:r>
            <a:rPr lang="en-US" altLang="ko-KR" sz="1700" dirty="0" smtClean="0"/>
            <a:t>-</a:t>
          </a:r>
          <a:r>
            <a:rPr lang="ko-KR" altLang="en-US" sz="1500" dirty="0" smtClean="0"/>
            <a:t>메탄가스</a:t>
          </a:r>
          <a:endParaRPr lang="ko-KR" altLang="en-US" sz="1500" dirty="0"/>
        </a:p>
      </dgm:t>
    </dgm:pt>
    <dgm:pt modelId="{F37CE2DD-0E8A-461B-99FE-6BAD7CD3E366}" type="parTrans" cxnId="{BE9EDC90-660E-4F68-B3FD-4A042B040C9A}">
      <dgm:prSet/>
      <dgm:spPr/>
      <dgm:t>
        <a:bodyPr/>
        <a:lstStyle/>
        <a:p>
          <a:pPr latinLnBrk="1"/>
          <a:endParaRPr lang="ko-KR" altLang="en-US"/>
        </a:p>
      </dgm:t>
    </dgm:pt>
    <dgm:pt modelId="{C3DF1C3A-0569-4E20-9878-659C0001036C}" type="sibTrans" cxnId="{BE9EDC90-660E-4F68-B3FD-4A042B040C9A}">
      <dgm:prSet/>
      <dgm:spPr/>
      <dgm:t>
        <a:bodyPr/>
        <a:lstStyle/>
        <a:p>
          <a:pPr latinLnBrk="1"/>
          <a:endParaRPr lang="ko-KR" altLang="en-US"/>
        </a:p>
      </dgm:t>
    </dgm:pt>
    <dgm:pt modelId="{2A5574B6-9A9A-4D11-BCB2-2605B8FD73E5}">
      <dgm:prSet phldrT="[텍스트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ctr" latinLnBrk="1"/>
          <a:r>
            <a:rPr lang="ko-KR" altLang="en-US" b="1" dirty="0" smtClean="0"/>
            <a:t>사회적 문제</a:t>
          </a:r>
          <a:endParaRPr lang="ko-KR" altLang="en-US" b="1" dirty="0"/>
        </a:p>
      </dgm:t>
    </dgm:pt>
    <dgm:pt modelId="{978A9628-0694-495A-9B3E-AA6A918439A1}" type="parTrans" cxnId="{D4755707-165E-49FB-8872-E8FEE7D9B554}">
      <dgm:prSet/>
      <dgm:spPr/>
      <dgm:t>
        <a:bodyPr/>
        <a:lstStyle/>
        <a:p>
          <a:pPr latinLnBrk="1"/>
          <a:endParaRPr lang="ko-KR" altLang="en-US"/>
        </a:p>
      </dgm:t>
    </dgm:pt>
    <dgm:pt modelId="{26795E3C-C611-4941-9AD6-7B8C5E16459B}" type="sibTrans" cxnId="{D4755707-165E-49FB-8872-E8FEE7D9B554}">
      <dgm:prSet/>
      <dgm:spPr/>
      <dgm:t>
        <a:bodyPr/>
        <a:lstStyle/>
        <a:p>
          <a:pPr latinLnBrk="1"/>
          <a:endParaRPr lang="ko-KR" altLang="en-US"/>
        </a:p>
      </dgm:t>
    </dgm:pt>
    <dgm:pt modelId="{A76CCBC8-AC80-4A62-9135-911305D5C33F}">
      <dgm:prSet phldrT="[텍스트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ko-KR" altLang="en-US" dirty="0" smtClean="0"/>
            <a:t>지역이미지 훼손</a:t>
          </a:r>
          <a:endParaRPr lang="ko-KR" altLang="en-US" dirty="0"/>
        </a:p>
      </dgm:t>
    </dgm:pt>
    <dgm:pt modelId="{99FA874F-EFBA-4AA0-9540-951DE7510436}" type="parTrans" cxnId="{86F16067-1B81-437E-A8D7-A2CA07C050AB}">
      <dgm:prSet/>
      <dgm:spPr/>
      <dgm:t>
        <a:bodyPr/>
        <a:lstStyle/>
        <a:p>
          <a:pPr latinLnBrk="1"/>
          <a:endParaRPr lang="ko-KR" altLang="en-US"/>
        </a:p>
      </dgm:t>
    </dgm:pt>
    <dgm:pt modelId="{F0ABEB66-2BB5-4ECE-8826-015272CAD5E1}" type="sibTrans" cxnId="{86F16067-1B81-437E-A8D7-A2CA07C050AB}">
      <dgm:prSet/>
      <dgm:spPr/>
      <dgm:t>
        <a:bodyPr/>
        <a:lstStyle/>
        <a:p>
          <a:pPr latinLnBrk="1"/>
          <a:endParaRPr lang="ko-KR" altLang="en-US"/>
        </a:p>
      </dgm:t>
    </dgm:pt>
    <dgm:pt modelId="{61BE309D-07D4-4904-B03F-314CB1D9DC03}">
      <dgm:prSet phldrT="[텍스트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ko-KR" altLang="en-US" dirty="0" smtClean="0"/>
            <a:t>악취 발생</a:t>
          </a:r>
          <a:endParaRPr lang="ko-KR" altLang="en-US" dirty="0"/>
        </a:p>
      </dgm:t>
    </dgm:pt>
    <dgm:pt modelId="{396DD68B-1157-49C1-A4FA-3AFA212E08DA}" type="parTrans" cxnId="{02C9664A-431A-4D7D-94AB-14C9EEA65835}">
      <dgm:prSet/>
      <dgm:spPr/>
      <dgm:t>
        <a:bodyPr/>
        <a:lstStyle/>
        <a:p>
          <a:pPr latinLnBrk="1"/>
          <a:endParaRPr lang="ko-KR" altLang="en-US"/>
        </a:p>
      </dgm:t>
    </dgm:pt>
    <dgm:pt modelId="{0BE74D60-7881-47A6-8242-C356D0B054F5}" type="sibTrans" cxnId="{02C9664A-431A-4D7D-94AB-14C9EEA65835}">
      <dgm:prSet/>
      <dgm:spPr/>
      <dgm:t>
        <a:bodyPr/>
        <a:lstStyle/>
        <a:p>
          <a:pPr latinLnBrk="1"/>
          <a:endParaRPr lang="ko-KR" altLang="en-US"/>
        </a:p>
      </dgm:t>
    </dgm:pt>
    <dgm:pt modelId="{86C3EB24-9FBA-429F-8F3D-41B6FE624D21}">
      <dgm:prSet phldrT="[텍스트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ko-KR" altLang="en-US" dirty="0" smtClean="0"/>
            <a:t>위생문제</a:t>
          </a:r>
          <a:r>
            <a:rPr lang="en-US" altLang="ko-KR" dirty="0" smtClean="0"/>
            <a:t>-</a:t>
          </a:r>
          <a:r>
            <a:rPr lang="ko-KR" altLang="en-US" dirty="0" smtClean="0"/>
            <a:t>곤충서식 등</a:t>
          </a:r>
          <a:endParaRPr lang="ko-KR" altLang="en-US" dirty="0"/>
        </a:p>
      </dgm:t>
    </dgm:pt>
    <dgm:pt modelId="{2EBD9E58-8B54-4E6C-9A88-C929DF36F971}" type="parTrans" cxnId="{E1CAF02F-C095-4B47-AB3B-B4BB3A8BE1E5}">
      <dgm:prSet/>
      <dgm:spPr/>
      <dgm:t>
        <a:bodyPr/>
        <a:lstStyle/>
        <a:p>
          <a:pPr latinLnBrk="1"/>
          <a:endParaRPr lang="ko-KR" altLang="en-US"/>
        </a:p>
      </dgm:t>
    </dgm:pt>
    <dgm:pt modelId="{B4063495-1D57-4D16-8A77-53E7D2C8609C}" type="sibTrans" cxnId="{E1CAF02F-C095-4B47-AB3B-B4BB3A8BE1E5}">
      <dgm:prSet/>
      <dgm:spPr/>
      <dgm:t>
        <a:bodyPr/>
        <a:lstStyle/>
        <a:p>
          <a:pPr latinLnBrk="1"/>
          <a:endParaRPr lang="ko-KR" altLang="en-US"/>
        </a:p>
      </dgm:t>
    </dgm:pt>
    <dgm:pt modelId="{98F4FDCD-ABE5-4D96-9A39-9C61552D625B}">
      <dgm:prSet phldrT="[텍스트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ko-KR" altLang="en-US" sz="1700" dirty="0" smtClean="0"/>
            <a:t>지하수오염</a:t>
          </a:r>
          <a:endParaRPr lang="ko-KR" altLang="en-US" sz="1700" dirty="0"/>
        </a:p>
      </dgm:t>
    </dgm:pt>
    <dgm:pt modelId="{3E24C8C0-8A6D-4AC9-9255-D7CD9136B119}" type="parTrans" cxnId="{DF0D6181-5CEF-4AA7-8B35-042EF8BA7993}">
      <dgm:prSet/>
      <dgm:spPr/>
      <dgm:t>
        <a:bodyPr/>
        <a:lstStyle/>
        <a:p>
          <a:pPr latinLnBrk="1"/>
          <a:endParaRPr lang="ko-KR" altLang="en-US"/>
        </a:p>
      </dgm:t>
    </dgm:pt>
    <dgm:pt modelId="{EB284111-BADC-42A7-BC8E-57D78D0A0800}" type="sibTrans" cxnId="{DF0D6181-5CEF-4AA7-8B35-042EF8BA7993}">
      <dgm:prSet/>
      <dgm:spPr/>
      <dgm:t>
        <a:bodyPr/>
        <a:lstStyle/>
        <a:p>
          <a:pPr latinLnBrk="1"/>
          <a:endParaRPr lang="ko-KR" altLang="en-US"/>
        </a:p>
      </dgm:t>
    </dgm:pt>
    <dgm:pt modelId="{DDC98470-D446-4837-8F25-143BE8AE1D6D}">
      <dgm:prSet phldrT="[텍스트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ko-KR" altLang="en-US" sz="1700" dirty="0" smtClean="0"/>
            <a:t>토양오염 등 우려</a:t>
          </a:r>
          <a:endParaRPr lang="ko-KR" altLang="en-US" sz="1700" dirty="0"/>
        </a:p>
      </dgm:t>
    </dgm:pt>
    <dgm:pt modelId="{AE62721F-5C8C-4334-85BA-B49CB0281C02}" type="parTrans" cxnId="{C3687097-2E78-4BC2-A7CA-110F58FD406C}">
      <dgm:prSet/>
      <dgm:spPr/>
      <dgm:t>
        <a:bodyPr/>
        <a:lstStyle/>
        <a:p>
          <a:pPr latinLnBrk="1"/>
          <a:endParaRPr lang="ko-KR" altLang="en-US"/>
        </a:p>
      </dgm:t>
    </dgm:pt>
    <dgm:pt modelId="{B24F78CF-AC1D-40FC-AE7A-5A0DC5D13C0F}" type="sibTrans" cxnId="{C3687097-2E78-4BC2-A7CA-110F58FD406C}">
      <dgm:prSet/>
      <dgm:spPr/>
      <dgm:t>
        <a:bodyPr/>
        <a:lstStyle/>
        <a:p>
          <a:pPr latinLnBrk="1"/>
          <a:endParaRPr lang="ko-KR" altLang="en-US"/>
        </a:p>
      </dgm:t>
    </dgm:pt>
    <dgm:pt modelId="{473D1FF0-8F65-48EE-88B0-8DDB3E8C64C1}">
      <dgm:prSet phldrT="[텍스트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ko-KR" altLang="en-US" dirty="0" smtClean="0"/>
            <a:t>님비현상</a:t>
          </a:r>
          <a:endParaRPr lang="ko-KR" altLang="en-US" dirty="0"/>
        </a:p>
      </dgm:t>
    </dgm:pt>
    <dgm:pt modelId="{7223A0BE-3909-4BEA-8102-0DFE55278EB4}" type="parTrans" cxnId="{505B22B9-21B1-4DDE-A188-9941CC4CBDBC}">
      <dgm:prSet/>
      <dgm:spPr/>
      <dgm:t>
        <a:bodyPr/>
        <a:lstStyle/>
        <a:p>
          <a:pPr latinLnBrk="1"/>
          <a:endParaRPr lang="ko-KR" altLang="en-US"/>
        </a:p>
      </dgm:t>
    </dgm:pt>
    <dgm:pt modelId="{84E4364D-D929-44AC-AB3B-7FF707A53392}" type="sibTrans" cxnId="{505B22B9-21B1-4DDE-A188-9941CC4CBDBC}">
      <dgm:prSet/>
      <dgm:spPr/>
      <dgm:t>
        <a:bodyPr/>
        <a:lstStyle/>
        <a:p>
          <a:pPr latinLnBrk="1"/>
          <a:endParaRPr lang="ko-KR" altLang="en-US"/>
        </a:p>
      </dgm:t>
    </dgm:pt>
    <dgm:pt modelId="{F2016666-464F-41FA-9BB4-3CED14B0A22C}">
      <dgm:prSet phldrT="[텍스트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ko-KR" altLang="en-US" dirty="0" smtClean="0"/>
            <a:t>매립시설 부지확보의 어려움이 따름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A93927BF-B6B1-4B07-84D9-EF698512A6C7}" type="parTrans" cxnId="{7A1EFCF3-827D-4D11-AD35-6B84BCEACF62}">
      <dgm:prSet/>
      <dgm:spPr/>
      <dgm:t>
        <a:bodyPr/>
        <a:lstStyle/>
        <a:p>
          <a:pPr latinLnBrk="1"/>
          <a:endParaRPr lang="ko-KR" altLang="en-US"/>
        </a:p>
      </dgm:t>
    </dgm:pt>
    <dgm:pt modelId="{A0529379-8EFE-452A-BB9E-9D29ABD00BF3}" type="sibTrans" cxnId="{7A1EFCF3-827D-4D11-AD35-6B84BCEACF62}">
      <dgm:prSet/>
      <dgm:spPr/>
      <dgm:t>
        <a:bodyPr/>
        <a:lstStyle/>
        <a:p>
          <a:pPr latinLnBrk="1"/>
          <a:endParaRPr lang="ko-KR" altLang="en-US"/>
        </a:p>
      </dgm:t>
    </dgm:pt>
    <dgm:pt modelId="{FAA8B932-8A12-42DF-A786-30B001299ADA}" type="pres">
      <dgm:prSet presAssocID="{CA511D06-4EDD-4E21-B785-3F84EE41AD9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718843A-2A25-401B-A9AD-89EC8C53FC33}" type="pres">
      <dgm:prSet presAssocID="{14A5D0CC-0509-4383-9212-6FF24715C9A7}" presName="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3417D3CB-9C63-48BE-B141-D784F8A150D3}" type="pres">
      <dgm:prSet presAssocID="{14A5D0CC-0509-4383-9212-6FF24715C9A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AA92644-F61C-42B3-ACC2-F910919C5B25}" type="pres">
      <dgm:prSet presAssocID="{14A5D0CC-0509-4383-9212-6FF24715C9A7}" presName="parSh" presStyleLbl="node1" presStyleIdx="0" presStyleCnt="3" custScaleX="121000" custScaleY="121000" custLinFactNeighborY="-15951"/>
      <dgm:spPr/>
      <dgm:t>
        <a:bodyPr/>
        <a:lstStyle/>
        <a:p>
          <a:pPr latinLnBrk="1"/>
          <a:endParaRPr lang="ko-KR" altLang="en-US"/>
        </a:p>
      </dgm:t>
    </dgm:pt>
    <dgm:pt modelId="{F653A1E1-9512-448D-8670-4D622CF23606}" type="pres">
      <dgm:prSet presAssocID="{14A5D0CC-0509-4383-9212-6FF24715C9A7}" presName="desTx" presStyleLbl="fgAcc1" presStyleIdx="0" presStyleCnt="3" custScaleX="133576" custScaleY="11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D04DA3A-8407-4277-9A9A-7B64C64C9293}" type="pres">
      <dgm:prSet presAssocID="{FFDFA4CA-8046-406F-AA68-EBDD8F860F8C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8ADB4252-2C3B-4F99-B884-891D39CCCFEA}" type="pres">
      <dgm:prSet presAssocID="{FFDFA4CA-8046-406F-AA68-EBDD8F860F8C}" presName="connTx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C108D257-ADC2-406A-B7B6-383F93CC21DB}" type="pres">
      <dgm:prSet presAssocID="{C0AD2C1D-2E62-4419-8A1A-E288EE76654D}" presName="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0FD5B8A9-6491-438E-B79C-13A6DF26911A}" type="pres">
      <dgm:prSet presAssocID="{C0AD2C1D-2E62-4419-8A1A-E288EE76654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0EFC434-8B45-49DF-9FB7-9C65C69CF324}" type="pres">
      <dgm:prSet presAssocID="{C0AD2C1D-2E62-4419-8A1A-E288EE76654D}" presName="parSh" presStyleLbl="node1" presStyleIdx="1" presStyleCnt="3" custScaleX="121000" custScaleY="121000" custLinFactNeighborY="-21079"/>
      <dgm:spPr/>
      <dgm:t>
        <a:bodyPr/>
        <a:lstStyle/>
        <a:p>
          <a:pPr latinLnBrk="1"/>
          <a:endParaRPr lang="ko-KR" altLang="en-US"/>
        </a:p>
      </dgm:t>
    </dgm:pt>
    <dgm:pt modelId="{5C827ADA-E4D2-43FE-BCFD-8A1DDB73ECCB}" type="pres">
      <dgm:prSet presAssocID="{C0AD2C1D-2E62-4419-8A1A-E288EE76654D}" presName="desTx" presStyleLbl="fgAcc1" presStyleIdx="1" presStyleCnt="3" custScaleX="133576" custScaleY="11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121D049-32D1-4779-A94D-40C61E274EA8}" type="pres">
      <dgm:prSet presAssocID="{21EA1AC5-38CD-4629-AF0A-BEA8C5CA9938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5F0548F1-B4A8-49EF-BC1A-565B2EEC986A}" type="pres">
      <dgm:prSet presAssocID="{21EA1AC5-38CD-4629-AF0A-BEA8C5CA9938}" presName="connTx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64D93870-051E-4512-87C2-DFBFDF9AD844}" type="pres">
      <dgm:prSet presAssocID="{2A5574B6-9A9A-4D11-BCB2-2605B8FD73E5}" presName="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5735B557-21E4-4CFA-9D74-33D63142F4DB}" type="pres">
      <dgm:prSet presAssocID="{2A5574B6-9A9A-4D11-BCB2-2605B8FD73E5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6697EFC-DCAF-462B-9021-3AFE71B101E1}" type="pres">
      <dgm:prSet presAssocID="{2A5574B6-9A9A-4D11-BCB2-2605B8FD73E5}" presName="parSh" presStyleLbl="node1" presStyleIdx="2" presStyleCnt="3" custScaleX="121000" custScaleY="121000" custLinFactNeighborY="-21079"/>
      <dgm:spPr/>
      <dgm:t>
        <a:bodyPr/>
        <a:lstStyle/>
        <a:p>
          <a:pPr latinLnBrk="1"/>
          <a:endParaRPr lang="ko-KR" altLang="en-US"/>
        </a:p>
      </dgm:t>
    </dgm:pt>
    <dgm:pt modelId="{CDCFB15B-DE48-4903-BF87-81293A5CF193}" type="pres">
      <dgm:prSet presAssocID="{2A5574B6-9A9A-4D11-BCB2-2605B8FD73E5}" presName="desTx" presStyleLbl="fgAcc1" presStyleIdx="2" presStyleCnt="3" custScaleX="133576" custScaleY="11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60C758D-AEC6-437B-84F5-62B7217BC448}" type="presOf" srcId="{98F4FDCD-ABE5-4D96-9A39-9C61552D625B}" destId="{5C827ADA-E4D2-43FE-BCFD-8A1DDB73ECCB}" srcOrd="0" destOrd="1" presId="urn:microsoft.com/office/officeart/2005/8/layout/process3"/>
    <dgm:cxn modelId="{86F16067-1B81-437E-A8D7-A2CA07C050AB}" srcId="{2A5574B6-9A9A-4D11-BCB2-2605B8FD73E5}" destId="{A76CCBC8-AC80-4A62-9135-911305D5C33F}" srcOrd="0" destOrd="0" parTransId="{99FA874F-EFBA-4AA0-9540-951DE7510436}" sibTransId="{F0ABEB66-2BB5-4ECE-8826-015272CAD5E1}"/>
    <dgm:cxn modelId="{206DCA67-793B-45F0-ADB7-E716A3D4A535}" type="presOf" srcId="{21EA1AC5-38CD-4629-AF0A-BEA8C5CA9938}" destId="{3121D049-32D1-4779-A94D-40C61E274EA8}" srcOrd="0" destOrd="0" presId="urn:microsoft.com/office/officeart/2005/8/layout/process3"/>
    <dgm:cxn modelId="{4F99AA1C-9F8C-46CC-AFD1-F4F468E9A1B8}" type="presOf" srcId="{473D1FF0-8F65-48EE-88B0-8DDB3E8C64C1}" destId="{CDCFB15B-DE48-4903-BF87-81293A5CF193}" srcOrd="0" destOrd="1" presId="urn:microsoft.com/office/officeart/2005/8/layout/process3"/>
    <dgm:cxn modelId="{7A1EFCF3-827D-4D11-AD35-6B84BCEACF62}" srcId="{2A5574B6-9A9A-4D11-BCB2-2605B8FD73E5}" destId="{F2016666-464F-41FA-9BB4-3CED14B0A22C}" srcOrd="2" destOrd="0" parTransId="{A93927BF-B6B1-4B07-84D9-EF698512A6C7}" sibTransId="{A0529379-8EFE-452A-BB9E-9D29ABD00BF3}"/>
    <dgm:cxn modelId="{C1FE5780-AE68-4072-817A-874CD7709623}" srcId="{CA511D06-4EDD-4E21-B785-3F84EE41AD90}" destId="{14A5D0CC-0509-4383-9212-6FF24715C9A7}" srcOrd="0" destOrd="0" parTransId="{5D0D5A77-9E38-43F6-AE70-9D190A748F87}" sibTransId="{FFDFA4CA-8046-406F-AA68-EBDD8F860F8C}"/>
    <dgm:cxn modelId="{E1CAF02F-C095-4B47-AB3B-B4BB3A8BE1E5}" srcId="{14A5D0CC-0509-4383-9212-6FF24715C9A7}" destId="{86C3EB24-9FBA-429F-8F3D-41B6FE624D21}" srcOrd="2" destOrd="0" parTransId="{2EBD9E58-8B54-4E6C-9A88-C929DF36F971}" sibTransId="{B4063495-1D57-4D16-8A77-53E7D2C8609C}"/>
    <dgm:cxn modelId="{CE3F5377-53B9-47AB-B3C2-F295EBAFA4B6}" type="presOf" srcId="{FFDFA4CA-8046-406F-AA68-EBDD8F860F8C}" destId="{8ADB4252-2C3B-4F99-B884-891D39CCCFEA}" srcOrd="1" destOrd="0" presId="urn:microsoft.com/office/officeart/2005/8/layout/process3"/>
    <dgm:cxn modelId="{432B4FC9-0F2D-4DC0-A814-247B98EC9A59}" type="presOf" srcId="{A76CCBC8-AC80-4A62-9135-911305D5C33F}" destId="{CDCFB15B-DE48-4903-BF87-81293A5CF193}" srcOrd="0" destOrd="0" presId="urn:microsoft.com/office/officeart/2005/8/layout/process3"/>
    <dgm:cxn modelId="{DCB3CCD0-AA9C-4C2E-85B1-700C619E15B1}" type="presOf" srcId="{86C3EB24-9FBA-429F-8F3D-41B6FE624D21}" destId="{F653A1E1-9512-448D-8670-4D622CF23606}" srcOrd="0" destOrd="2" presId="urn:microsoft.com/office/officeart/2005/8/layout/process3"/>
    <dgm:cxn modelId="{D2AE7259-1F0C-4955-A7A4-D14B0E4B4DF8}" type="presOf" srcId="{2A5574B6-9A9A-4D11-BCB2-2605B8FD73E5}" destId="{96697EFC-DCAF-462B-9021-3AFE71B101E1}" srcOrd="1" destOrd="0" presId="urn:microsoft.com/office/officeart/2005/8/layout/process3"/>
    <dgm:cxn modelId="{69CCA755-0099-41DB-A0E3-FDD686E59628}" type="presOf" srcId="{61BE309D-07D4-4904-B03F-314CB1D9DC03}" destId="{F653A1E1-9512-448D-8670-4D622CF23606}" srcOrd="0" destOrd="1" presId="urn:microsoft.com/office/officeart/2005/8/layout/process3"/>
    <dgm:cxn modelId="{ED90C20E-303F-4209-88BD-C62B8509D2A6}" type="presOf" srcId="{ACF5ED44-A765-4C23-B652-C9E38B64123B}" destId="{5C827ADA-E4D2-43FE-BCFD-8A1DDB73ECCB}" srcOrd="0" destOrd="0" presId="urn:microsoft.com/office/officeart/2005/8/layout/process3"/>
    <dgm:cxn modelId="{F0467D68-686D-49F2-A699-4EAE8F49424B}" type="presOf" srcId="{C0AD2C1D-2E62-4419-8A1A-E288EE76654D}" destId="{20EFC434-8B45-49DF-9FB7-9C65C69CF324}" srcOrd="1" destOrd="0" presId="urn:microsoft.com/office/officeart/2005/8/layout/process3"/>
    <dgm:cxn modelId="{D4755707-165E-49FB-8872-E8FEE7D9B554}" srcId="{CA511D06-4EDD-4E21-B785-3F84EE41AD90}" destId="{2A5574B6-9A9A-4D11-BCB2-2605B8FD73E5}" srcOrd="2" destOrd="0" parTransId="{978A9628-0694-495A-9B3E-AA6A918439A1}" sibTransId="{26795E3C-C611-4941-9AD6-7B8C5E16459B}"/>
    <dgm:cxn modelId="{3B0A9E69-D9F0-4B00-9D26-68F9F21962F9}" type="presOf" srcId="{DDC98470-D446-4837-8F25-143BE8AE1D6D}" destId="{5C827ADA-E4D2-43FE-BCFD-8A1DDB73ECCB}" srcOrd="0" destOrd="2" presId="urn:microsoft.com/office/officeart/2005/8/layout/process3"/>
    <dgm:cxn modelId="{DF0D6181-5CEF-4AA7-8B35-042EF8BA7993}" srcId="{C0AD2C1D-2E62-4419-8A1A-E288EE76654D}" destId="{98F4FDCD-ABE5-4D96-9A39-9C61552D625B}" srcOrd="1" destOrd="0" parTransId="{3E24C8C0-8A6D-4AC9-9255-D7CD9136B119}" sibTransId="{EB284111-BADC-42A7-BC8E-57D78D0A0800}"/>
    <dgm:cxn modelId="{2629B1BB-5198-4AA8-ACFC-572F4509EF57}" type="presOf" srcId="{F2016666-464F-41FA-9BB4-3CED14B0A22C}" destId="{CDCFB15B-DE48-4903-BF87-81293A5CF193}" srcOrd="0" destOrd="2" presId="urn:microsoft.com/office/officeart/2005/8/layout/process3"/>
    <dgm:cxn modelId="{FCD9317C-041F-4B3A-93BF-C89B5C8B7515}" type="presOf" srcId="{C0AD2C1D-2E62-4419-8A1A-E288EE76654D}" destId="{0FD5B8A9-6491-438E-B79C-13A6DF26911A}" srcOrd="0" destOrd="0" presId="urn:microsoft.com/office/officeart/2005/8/layout/process3"/>
    <dgm:cxn modelId="{1BB6474D-0EE2-42EB-A009-8F21569508ED}" type="presOf" srcId="{FFDFA4CA-8046-406F-AA68-EBDD8F860F8C}" destId="{2D04DA3A-8407-4277-9A9A-7B64C64C9293}" srcOrd="0" destOrd="0" presId="urn:microsoft.com/office/officeart/2005/8/layout/process3"/>
    <dgm:cxn modelId="{BE9EDC90-660E-4F68-B3FD-4A042B040C9A}" srcId="{C0AD2C1D-2E62-4419-8A1A-E288EE76654D}" destId="{ACF5ED44-A765-4C23-B652-C9E38B64123B}" srcOrd="0" destOrd="0" parTransId="{F37CE2DD-0E8A-461B-99FE-6BAD7CD3E366}" sibTransId="{C3DF1C3A-0569-4E20-9878-659C0001036C}"/>
    <dgm:cxn modelId="{5780745D-BA09-4EF3-800D-6FA458E49D2E}" type="presOf" srcId="{14A5D0CC-0509-4383-9212-6FF24715C9A7}" destId="{7AA92644-F61C-42B3-ACC2-F910919C5B25}" srcOrd="1" destOrd="0" presId="urn:microsoft.com/office/officeart/2005/8/layout/process3"/>
    <dgm:cxn modelId="{02C9664A-431A-4D7D-94AB-14C9EEA65835}" srcId="{14A5D0CC-0509-4383-9212-6FF24715C9A7}" destId="{61BE309D-07D4-4904-B03F-314CB1D9DC03}" srcOrd="1" destOrd="0" parTransId="{396DD68B-1157-49C1-A4FA-3AFA212E08DA}" sibTransId="{0BE74D60-7881-47A6-8242-C356D0B054F5}"/>
    <dgm:cxn modelId="{C3687097-2E78-4BC2-A7CA-110F58FD406C}" srcId="{C0AD2C1D-2E62-4419-8A1A-E288EE76654D}" destId="{DDC98470-D446-4837-8F25-143BE8AE1D6D}" srcOrd="2" destOrd="0" parTransId="{AE62721F-5C8C-4334-85BA-B49CB0281C02}" sibTransId="{B24F78CF-AC1D-40FC-AE7A-5A0DC5D13C0F}"/>
    <dgm:cxn modelId="{E72C3111-A21C-498C-A9ED-627EE9ADFE44}" type="presOf" srcId="{CA511D06-4EDD-4E21-B785-3F84EE41AD90}" destId="{FAA8B932-8A12-42DF-A786-30B001299ADA}" srcOrd="0" destOrd="0" presId="urn:microsoft.com/office/officeart/2005/8/layout/process3"/>
    <dgm:cxn modelId="{6097896F-816A-4019-928C-7DE58E63B7B6}" type="presOf" srcId="{21EA1AC5-38CD-4629-AF0A-BEA8C5CA9938}" destId="{5F0548F1-B4A8-49EF-BC1A-565B2EEC986A}" srcOrd="1" destOrd="0" presId="urn:microsoft.com/office/officeart/2005/8/layout/process3"/>
    <dgm:cxn modelId="{F6B2776F-EA13-419F-95DC-C51515E0B9DF}" srcId="{14A5D0CC-0509-4383-9212-6FF24715C9A7}" destId="{8938B89A-90FD-43DF-B1C0-64CC8D995B46}" srcOrd="0" destOrd="0" parTransId="{6962B579-48CB-4358-984D-E2C775649C28}" sibTransId="{BC1FA235-C312-4C64-B0D2-2810743DF776}"/>
    <dgm:cxn modelId="{DB8A5318-C55A-4CA1-8611-CA419384D713}" type="presOf" srcId="{14A5D0CC-0509-4383-9212-6FF24715C9A7}" destId="{3417D3CB-9C63-48BE-B141-D784F8A150D3}" srcOrd="0" destOrd="0" presId="urn:microsoft.com/office/officeart/2005/8/layout/process3"/>
    <dgm:cxn modelId="{C510F414-6E89-4B7E-872A-34D1478387D0}" srcId="{CA511D06-4EDD-4E21-B785-3F84EE41AD90}" destId="{C0AD2C1D-2E62-4419-8A1A-E288EE76654D}" srcOrd="1" destOrd="0" parTransId="{5535686D-BBE4-421C-9AE4-317DA1942ABF}" sibTransId="{21EA1AC5-38CD-4629-AF0A-BEA8C5CA9938}"/>
    <dgm:cxn modelId="{F85F6975-55B3-4538-9F11-6E66FC43F5B4}" type="presOf" srcId="{2A5574B6-9A9A-4D11-BCB2-2605B8FD73E5}" destId="{5735B557-21E4-4CFA-9D74-33D63142F4DB}" srcOrd="0" destOrd="0" presId="urn:microsoft.com/office/officeart/2005/8/layout/process3"/>
    <dgm:cxn modelId="{9DFB1E30-51FF-4ACD-80B1-B880792DF600}" type="presOf" srcId="{8938B89A-90FD-43DF-B1C0-64CC8D995B46}" destId="{F653A1E1-9512-448D-8670-4D622CF23606}" srcOrd="0" destOrd="0" presId="urn:microsoft.com/office/officeart/2005/8/layout/process3"/>
    <dgm:cxn modelId="{505B22B9-21B1-4DDE-A188-9941CC4CBDBC}" srcId="{2A5574B6-9A9A-4D11-BCB2-2605B8FD73E5}" destId="{473D1FF0-8F65-48EE-88B0-8DDB3E8C64C1}" srcOrd="1" destOrd="0" parTransId="{7223A0BE-3909-4BEA-8102-0DFE55278EB4}" sibTransId="{84E4364D-D929-44AC-AB3B-7FF707A53392}"/>
    <dgm:cxn modelId="{33C08E83-CFF8-43C1-BECF-3489F543BEF3}" type="presParOf" srcId="{FAA8B932-8A12-42DF-A786-30B001299ADA}" destId="{B718843A-2A25-401B-A9AD-89EC8C53FC33}" srcOrd="0" destOrd="0" presId="urn:microsoft.com/office/officeart/2005/8/layout/process3"/>
    <dgm:cxn modelId="{676A7A34-801E-48DD-89BD-A363E2622EF0}" type="presParOf" srcId="{B718843A-2A25-401B-A9AD-89EC8C53FC33}" destId="{3417D3CB-9C63-48BE-B141-D784F8A150D3}" srcOrd="0" destOrd="0" presId="urn:microsoft.com/office/officeart/2005/8/layout/process3"/>
    <dgm:cxn modelId="{2E4CA7CD-8811-4CCA-8E07-2C88E1984828}" type="presParOf" srcId="{B718843A-2A25-401B-A9AD-89EC8C53FC33}" destId="{7AA92644-F61C-42B3-ACC2-F910919C5B25}" srcOrd="1" destOrd="0" presId="urn:microsoft.com/office/officeart/2005/8/layout/process3"/>
    <dgm:cxn modelId="{62734A0C-28FA-46E9-9FE6-EAB59CBF4CDE}" type="presParOf" srcId="{B718843A-2A25-401B-A9AD-89EC8C53FC33}" destId="{F653A1E1-9512-448D-8670-4D622CF23606}" srcOrd="2" destOrd="0" presId="urn:microsoft.com/office/officeart/2005/8/layout/process3"/>
    <dgm:cxn modelId="{2DFDAD44-5202-4930-BF03-E0E56FA9188D}" type="presParOf" srcId="{FAA8B932-8A12-42DF-A786-30B001299ADA}" destId="{2D04DA3A-8407-4277-9A9A-7B64C64C9293}" srcOrd="1" destOrd="0" presId="urn:microsoft.com/office/officeart/2005/8/layout/process3"/>
    <dgm:cxn modelId="{65B10585-2CCF-489C-B337-2BBE199176C7}" type="presParOf" srcId="{2D04DA3A-8407-4277-9A9A-7B64C64C9293}" destId="{8ADB4252-2C3B-4F99-B884-891D39CCCFEA}" srcOrd="0" destOrd="0" presId="urn:microsoft.com/office/officeart/2005/8/layout/process3"/>
    <dgm:cxn modelId="{28F6E9CF-5254-4B62-A01D-A06F48F5C562}" type="presParOf" srcId="{FAA8B932-8A12-42DF-A786-30B001299ADA}" destId="{C108D257-ADC2-406A-B7B6-383F93CC21DB}" srcOrd="2" destOrd="0" presId="urn:microsoft.com/office/officeart/2005/8/layout/process3"/>
    <dgm:cxn modelId="{06E329B6-282E-4B21-BEAF-3C5F246CA8EC}" type="presParOf" srcId="{C108D257-ADC2-406A-B7B6-383F93CC21DB}" destId="{0FD5B8A9-6491-438E-B79C-13A6DF26911A}" srcOrd="0" destOrd="0" presId="urn:microsoft.com/office/officeart/2005/8/layout/process3"/>
    <dgm:cxn modelId="{6331B80E-0E2A-4133-994D-8CF0BF0BD052}" type="presParOf" srcId="{C108D257-ADC2-406A-B7B6-383F93CC21DB}" destId="{20EFC434-8B45-49DF-9FB7-9C65C69CF324}" srcOrd="1" destOrd="0" presId="urn:microsoft.com/office/officeart/2005/8/layout/process3"/>
    <dgm:cxn modelId="{B7BC7C6C-4358-419B-BB1E-108D9CEDF116}" type="presParOf" srcId="{C108D257-ADC2-406A-B7B6-383F93CC21DB}" destId="{5C827ADA-E4D2-43FE-BCFD-8A1DDB73ECCB}" srcOrd="2" destOrd="0" presId="urn:microsoft.com/office/officeart/2005/8/layout/process3"/>
    <dgm:cxn modelId="{BA0DF776-A0FC-4326-876A-F7339E318094}" type="presParOf" srcId="{FAA8B932-8A12-42DF-A786-30B001299ADA}" destId="{3121D049-32D1-4779-A94D-40C61E274EA8}" srcOrd="3" destOrd="0" presId="urn:microsoft.com/office/officeart/2005/8/layout/process3"/>
    <dgm:cxn modelId="{E7ABBC39-76F9-422F-AA55-388AF707CD53}" type="presParOf" srcId="{3121D049-32D1-4779-A94D-40C61E274EA8}" destId="{5F0548F1-B4A8-49EF-BC1A-565B2EEC986A}" srcOrd="0" destOrd="0" presId="urn:microsoft.com/office/officeart/2005/8/layout/process3"/>
    <dgm:cxn modelId="{765414E1-F9B9-4C11-A088-C726BD88584E}" type="presParOf" srcId="{FAA8B932-8A12-42DF-A786-30B001299ADA}" destId="{64D93870-051E-4512-87C2-DFBFDF9AD844}" srcOrd="4" destOrd="0" presId="urn:microsoft.com/office/officeart/2005/8/layout/process3"/>
    <dgm:cxn modelId="{DFCA4E03-9954-4A7C-8DC1-6203C37B75F8}" type="presParOf" srcId="{64D93870-051E-4512-87C2-DFBFDF9AD844}" destId="{5735B557-21E4-4CFA-9D74-33D63142F4DB}" srcOrd="0" destOrd="0" presId="urn:microsoft.com/office/officeart/2005/8/layout/process3"/>
    <dgm:cxn modelId="{7249F8B1-4165-4867-8BD9-454BC3956962}" type="presParOf" srcId="{64D93870-051E-4512-87C2-DFBFDF9AD844}" destId="{96697EFC-DCAF-462B-9021-3AFE71B101E1}" srcOrd="1" destOrd="0" presId="urn:microsoft.com/office/officeart/2005/8/layout/process3"/>
    <dgm:cxn modelId="{CD948023-2B61-43A5-9433-875D75CCE924}" type="presParOf" srcId="{64D93870-051E-4512-87C2-DFBFDF9AD844}" destId="{CDCFB15B-DE48-4903-BF87-81293A5CF19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5F45EF-E87C-4EC1-8AB1-D0DB4594588E}" type="doc">
      <dgm:prSet loTypeId="urn:microsoft.com/office/officeart/2005/8/layout/vProcess5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073E88AA-54CE-4B72-8F60-01B1ECCE6908}">
      <dgm:prSet phldrT="[텍스트]" custT="1"/>
      <dgm:spPr/>
      <dgm:t>
        <a:bodyPr/>
        <a:lstStyle/>
        <a:p>
          <a:pPr latinLnBrk="1"/>
          <a:r>
            <a:rPr lang="en-US" altLang="ko-KR" sz="1700" dirty="0" smtClean="0"/>
            <a:t>  </a:t>
          </a:r>
          <a:r>
            <a:rPr lang="en-US" altLang="ko-KR" sz="2000" b="1" dirty="0" smtClean="0">
              <a:latin typeface="+mn-ea"/>
              <a:ea typeface="+mn-ea"/>
            </a:rPr>
            <a:t>5</a:t>
          </a:r>
          <a:r>
            <a:rPr lang="ko-KR" altLang="en-US" sz="2000" b="1" dirty="0" smtClean="0">
              <a:latin typeface="+mn-ea"/>
              <a:ea typeface="+mn-ea"/>
            </a:rPr>
            <a:t>년간의 준비과정</a:t>
          </a:r>
          <a:endParaRPr lang="en-US" altLang="ko-KR" sz="2000" b="1" dirty="0" smtClean="0">
            <a:latin typeface="+mn-ea"/>
            <a:ea typeface="+mn-ea"/>
          </a:endParaRPr>
        </a:p>
      </dgm:t>
    </dgm:pt>
    <dgm:pt modelId="{1D337B20-2EE9-474A-9A80-9E97B1CEC0F7}" type="parTrans" cxnId="{ACCC44AA-24EA-4234-83CF-DB9522A7EA6A}">
      <dgm:prSet/>
      <dgm:spPr/>
      <dgm:t>
        <a:bodyPr/>
        <a:lstStyle/>
        <a:p>
          <a:pPr latinLnBrk="1"/>
          <a:endParaRPr lang="ko-KR" altLang="en-US" b="1">
            <a:latin typeface="+mn-ea"/>
            <a:ea typeface="+mn-ea"/>
          </a:endParaRPr>
        </a:p>
      </dgm:t>
    </dgm:pt>
    <dgm:pt modelId="{D456763B-38F8-42AF-A1A4-43F537A1C70C}" type="sibTrans" cxnId="{ACCC44AA-24EA-4234-83CF-DB9522A7EA6A}">
      <dgm:prSet/>
      <dgm:spPr/>
      <dgm:t>
        <a:bodyPr/>
        <a:lstStyle/>
        <a:p>
          <a:pPr latinLnBrk="1"/>
          <a:endParaRPr lang="ko-KR" altLang="en-US" b="1">
            <a:latin typeface="+mn-ea"/>
            <a:ea typeface="+mn-ea"/>
          </a:endParaRPr>
        </a:p>
      </dgm:t>
    </dgm:pt>
    <dgm:pt modelId="{505D3160-F96E-423E-B74E-D23621DE9ABB}">
      <dgm:prSet phldrT="[텍스트]" custT="1"/>
      <dgm:spPr>
        <a:solidFill>
          <a:srgbClr val="00B050"/>
        </a:solidFill>
      </dgm:spPr>
      <dgm:t>
        <a:bodyPr/>
        <a:lstStyle/>
        <a:p>
          <a:pPr latinLnBrk="1"/>
          <a:r>
            <a:rPr lang="ko-KR" altLang="en-US" sz="2400" b="1" dirty="0" smtClean="0">
              <a:latin typeface="+mn-ea"/>
              <a:ea typeface="+mn-ea"/>
            </a:rPr>
            <a:t>  제</a:t>
          </a:r>
          <a:r>
            <a:rPr lang="en-US" altLang="ko-KR" sz="2400" b="1" dirty="0" smtClean="0">
              <a:latin typeface="+mn-ea"/>
              <a:ea typeface="+mn-ea"/>
            </a:rPr>
            <a:t>3</a:t>
          </a:r>
          <a:r>
            <a:rPr lang="ko-KR" altLang="en-US" sz="2400" b="1" dirty="0" err="1" smtClean="0">
              <a:latin typeface="+mn-ea"/>
              <a:ea typeface="+mn-ea"/>
            </a:rPr>
            <a:t>자공고</a:t>
          </a:r>
          <a:r>
            <a:rPr lang="ko-KR" altLang="en-US" sz="2400" b="1" dirty="0" smtClean="0">
              <a:latin typeface="+mn-ea"/>
              <a:ea typeface="+mn-ea"/>
            </a:rPr>
            <a:t> </a:t>
          </a:r>
          <a:endParaRPr lang="en-US" altLang="ko-KR" sz="2400" b="1" dirty="0" smtClean="0">
            <a:latin typeface="+mn-ea"/>
            <a:ea typeface="+mn-ea"/>
          </a:endParaRPr>
        </a:p>
      </dgm:t>
    </dgm:pt>
    <dgm:pt modelId="{D6305526-979C-44A3-9963-9D3A6F749259}" type="parTrans" cxnId="{B6E1E95B-302C-4BCF-B86A-5E44D34BF436}">
      <dgm:prSet/>
      <dgm:spPr/>
      <dgm:t>
        <a:bodyPr/>
        <a:lstStyle/>
        <a:p>
          <a:pPr latinLnBrk="1"/>
          <a:endParaRPr lang="ko-KR" altLang="en-US" b="1">
            <a:latin typeface="+mn-ea"/>
            <a:ea typeface="+mn-ea"/>
          </a:endParaRPr>
        </a:p>
      </dgm:t>
    </dgm:pt>
    <dgm:pt modelId="{11BBF28E-905E-4A9F-855E-4DB96D2BCE49}" type="sibTrans" cxnId="{B6E1E95B-302C-4BCF-B86A-5E44D34BF436}">
      <dgm:prSet/>
      <dgm:spPr/>
      <dgm:t>
        <a:bodyPr/>
        <a:lstStyle/>
        <a:p>
          <a:pPr latinLnBrk="1"/>
          <a:endParaRPr lang="ko-KR" altLang="en-US" b="1">
            <a:latin typeface="+mn-ea"/>
            <a:ea typeface="+mn-ea"/>
          </a:endParaRPr>
        </a:p>
      </dgm:t>
    </dgm:pt>
    <dgm:pt modelId="{39B2301C-391E-4274-AF8D-7FFEE4CEDB9E}">
      <dgm:prSet phldrT="[텍스트]" custT="1"/>
      <dgm:spPr/>
      <dgm:t>
        <a:bodyPr/>
        <a:lstStyle/>
        <a:p>
          <a:pPr algn="r" latinLnBrk="1"/>
          <a:r>
            <a:rPr lang="ko-KR" altLang="en-US" sz="2400" b="1" dirty="0" smtClean="0">
              <a:latin typeface="+mn-ea"/>
              <a:ea typeface="+mn-ea"/>
            </a:rPr>
            <a:t>생활폐기물 민간위탁처리 실시협약 체결 </a:t>
          </a:r>
          <a:endParaRPr lang="en-US" altLang="ko-KR" sz="2400" b="1" dirty="0" smtClean="0">
            <a:latin typeface="+mn-ea"/>
            <a:ea typeface="+mn-ea"/>
          </a:endParaRPr>
        </a:p>
        <a:p>
          <a:pPr algn="r" latinLnBrk="1"/>
          <a:r>
            <a:rPr lang="en-US" altLang="ko-KR" sz="2000" b="1" dirty="0" smtClean="0">
              <a:latin typeface="+mn-ea"/>
              <a:ea typeface="+mn-ea"/>
            </a:rPr>
            <a:t>2009.12.7</a:t>
          </a:r>
          <a:endParaRPr lang="ko-KR" altLang="en-US" sz="2000" b="1" dirty="0">
            <a:latin typeface="+mn-ea"/>
            <a:ea typeface="+mn-ea"/>
          </a:endParaRPr>
        </a:p>
      </dgm:t>
    </dgm:pt>
    <dgm:pt modelId="{84088DC4-2403-482D-B752-588A243E3E66}" type="parTrans" cxnId="{6E01A9E5-890A-4BDB-B08D-ECBF4AAF327B}">
      <dgm:prSet/>
      <dgm:spPr/>
      <dgm:t>
        <a:bodyPr/>
        <a:lstStyle/>
        <a:p>
          <a:pPr latinLnBrk="1"/>
          <a:endParaRPr lang="ko-KR" altLang="en-US" b="1">
            <a:latin typeface="+mn-ea"/>
            <a:ea typeface="+mn-ea"/>
          </a:endParaRPr>
        </a:p>
      </dgm:t>
    </dgm:pt>
    <dgm:pt modelId="{4AD27184-E3DA-4C7A-8FD7-31EAC30C6FA3}" type="sibTrans" cxnId="{6E01A9E5-890A-4BDB-B08D-ECBF4AAF327B}">
      <dgm:prSet/>
      <dgm:spPr/>
      <dgm:t>
        <a:bodyPr/>
        <a:lstStyle/>
        <a:p>
          <a:pPr latinLnBrk="1"/>
          <a:endParaRPr lang="ko-KR" altLang="en-US" b="1">
            <a:latin typeface="+mn-ea"/>
            <a:ea typeface="+mn-ea"/>
          </a:endParaRPr>
        </a:p>
      </dgm:t>
    </dgm:pt>
    <dgm:pt modelId="{912B742C-5E4F-45BF-B9CA-083A89494819}">
      <dgm:prSet custT="1"/>
      <dgm:spPr/>
      <dgm:t>
        <a:bodyPr/>
        <a:lstStyle/>
        <a:p>
          <a:pPr latinLnBrk="1"/>
          <a:r>
            <a:rPr lang="ko-KR" altLang="en-US" sz="1400" b="1" dirty="0" smtClean="0"/>
            <a:t>칠곡군의 음식물폐기물 수탁처리를 </a:t>
          </a:r>
          <a:r>
            <a:rPr lang="en-US" altLang="ko-KR" sz="1400" b="1" dirty="0" smtClean="0"/>
            <a:t>8</a:t>
          </a:r>
          <a:r>
            <a:rPr lang="ko-KR" altLang="en-US" sz="1400" b="1" dirty="0" smtClean="0"/>
            <a:t>년째 운영</a:t>
          </a:r>
          <a:endParaRPr lang="ko-KR" altLang="en-US" sz="1400" b="1" dirty="0"/>
        </a:p>
      </dgm:t>
    </dgm:pt>
    <dgm:pt modelId="{B7EFC236-F900-4B8E-B91F-D80BA61E0646}" type="parTrans" cxnId="{C18468B0-A877-40CD-A945-23E0364000C4}">
      <dgm:prSet/>
      <dgm:spPr/>
      <dgm:t>
        <a:bodyPr/>
        <a:lstStyle/>
        <a:p>
          <a:pPr latinLnBrk="1"/>
          <a:endParaRPr lang="ko-KR" altLang="en-US" b="1"/>
        </a:p>
      </dgm:t>
    </dgm:pt>
    <dgm:pt modelId="{3030FB23-655B-46C1-A259-6E62185AB334}" type="sibTrans" cxnId="{C18468B0-A877-40CD-A945-23E0364000C4}">
      <dgm:prSet/>
      <dgm:spPr/>
      <dgm:t>
        <a:bodyPr/>
        <a:lstStyle/>
        <a:p>
          <a:pPr latinLnBrk="1"/>
          <a:endParaRPr lang="ko-KR" altLang="en-US" b="1"/>
        </a:p>
      </dgm:t>
    </dgm:pt>
    <dgm:pt modelId="{E69F963A-0F16-4C38-B21E-D4C1E0B17C06}">
      <dgm:prSet custT="1"/>
      <dgm:spPr>
        <a:solidFill>
          <a:srgbClr val="00B050"/>
        </a:solidFill>
      </dgm:spPr>
      <dgm:t>
        <a:bodyPr/>
        <a:lstStyle/>
        <a:p>
          <a:pPr latinLnBrk="1"/>
          <a:r>
            <a:rPr lang="ko-KR" altLang="en-US" sz="1600" b="1" dirty="0" smtClean="0">
              <a:latin typeface="+mn-ea"/>
              <a:ea typeface="+mn-ea"/>
            </a:rPr>
            <a:t>희망업체 수요조사</a:t>
          </a:r>
          <a:r>
            <a:rPr lang="en-US" altLang="ko-KR" sz="1600" b="1" dirty="0" smtClean="0">
              <a:latin typeface="+mn-ea"/>
              <a:ea typeface="+mn-ea"/>
            </a:rPr>
            <a:t>(30</a:t>
          </a:r>
          <a:r>
            <a:rPr lang="ko-KR" altLang="en-US" sz="1600" b="1" dirty="0" smtClean="0">
              <a:latin typeface="+mn-ea"/>
              <a:ea typeface="+mn-ea"/>
            </a:rPr>
            <a:t>일간</a:t>
          </a:r>
          <a:r>
            <a:rPr lang="en-US" altLang="ko-KR" sz="1600" b="1" dirty="0" smtClean="0">
              <a:latin typeface="+mn-ea"/>
              <a:ea typeface="+mn-ea"/>
            </a:rPr>
            <a:t>)-2008.8.22</a:t>
          </a:r>
          <a:endParaRPr lang="ko-KR" altLang="en-US" sz="1600" b="1" dirty="0">
            <a:latin typeface="+mn-ea"/>
            <a:ea typeface="+mn-ea"/>
          </a:endParaRPr>
        </a:p>
      </dgm:t>
    </dgm:pt>
    <dgm:pt modelId="{EB6C7FEA-B1CC-4201-AEDC-B362C31CD50D}" type="parTrans" cxnId="{627DC47D-080F-4C04-85D6-3B27737F250E}">
      <dgm:prSet/>
      <dgm:spPr/>
      <dgm:t>
        <a:bodyPr/>
        <a:lstStyle/>
        <a:p>
          <a:pPr latinLnBrk="1"/>
          <a:endParaRPr lang="ko-KR" altLang="en-US" b="1"/>
        </a:p>
      </dgm:t>
    </dgm:pt>
    <dgm:pt modelId="{A297F895-B3AB-4A0D-874B-D237F8EF8909}" type="sibTrans" cxnId="{627DC47D-080F-4C04-85D6-3B27737F250E}">
      <dgm:prSet/>
      <dgm:spPr/>
      <dgm:t>
        <a:bodyPr/>
        <a:lstStyle/>
        <a:p>
          <a:pPr latinLnBrk="1"/>
          <a:endParaRPr lang="ko-KR" altLang="en-US" b="1"/>
        </a:p>
      </dgm:t>
    </dgm:pt>
    <dgm:pt modelId="{55352AA8-1504-4645-A453-62B16CDA5468}">
      <dgm:prSet custT="1"/>
      <dgm:spPr>
        <a:solidFill>
          <a:srgbClr val="00B050"/>
        </a:solidFill>
      </dgm:spPr>
      <dgm:t>
        <a:bodyPr/>
        <a:lstStyle/>
        <a:p>
          <a:pPr latinLnBrk="1"/>
          <a:r>
            <a:rPr lang="ko-KR" altLang="en-US" sz="1600" b="1" dirty="0" smtClean="0">
              <a:latin typeface="+mn-ea"/>
              <a:ea typeface="+mn-ea"/>
            </a:rPr>
            <a:t>우선협상자지정통보</a:t>
          </a:r>
          <a:r>
            <a:rPr lang="en-US" altLang="ko-KR" sz="1600" b="1" dirty="0" smtClean="0">
              <a:latin typeface="+mn-ea"/>
              <a:ea typeface="+mn-ea"/>
            </a:rPr>
            <a:t>-2008.11.10</a:t>
          </a:r>
          <a:endParaRPr lang="ko-KR" altLang="en-US" sz="1600" b="1" dirty="0">
            <a:latin typeface="+mn-ea"/>
            <a:ea typeface="+mn-ea"/>
          </a:endParaRPr>
        </a:p>
      </dgm:t>
    </dgm:pt>
    <dgm:pt modelId="{666C9A98-7B59-43AB-A71F-DBE06AD78016}" type="parTrans" cxnId="{C74FEAEF-DAC6-4734-B69E-003A6BFF24DE}">
      <dgm:prSet/>
      <dgm:spPr/>
      <dgm:t>
        <a:bodyPr/>
        <a:lstStyle/>
        <a:p>
          <a:pPr latinLnBrk="1"/>
          <a:endParaRPr lang="ko-KR" altLang="en-US" b="1"/>
        </a:p>
      </dgm:t>
    </dgm:pt>
    <dgm:pt modelId="{304574FA-DC6A-45D8-B21E-D92085F53B7B}" type="sibTrans" cxnId="{C74FEAEF-DAC6-4734-B69E-003A6BFF24DE}">
      <dgm:prSet/>
      <dgm:spPr/>
      <dgm:t>
        <a:bodyPr/>
        <a:lstStyle/>
        <a:p>
          <a:pPr latinLnBrk="1"/>
          <a:endParaRPr lang="ko-KR" altLang="en-US" b="1"/>
        </a:p>
      </dgm:t>
    </dgm:pt>
    <dgm:pt modelId="{54AA546D-6AD6-4173-9167-DEBF743896A6}">
      <dgm:prSet custT="1"/>
      <dgm:spPr/>
      <dgm:t>
        <a:bodyPr/>
        <a:lstStyle/>
        <a:p>
          <a:pPr latinLnBrk="1"/>
          <a:r>
            <a:rPr lang="ko-KR" altLang="en-US" sz="1400" b="1" dirty="0" smtClean="0"/>
            <a:t>칠곡군에서 발생되는 생활폐기물의 안정적이고 효율적인 처리를</a:t>
          </a:r>
          <a:r>
            <a:rPr lang="en-US" altLang="ko-KR" sz="1400" b="1" dirty="0" smtClean="0"/>
            <a:t> </a:t>
          </a:r>
          <a:r>
            <a:rPr lang="ko-KR" altLang="en-US" sz="1400" b="1" dirty="0" smtClean="0"/>
            <a:t>위해 고심    끝에 칠곡군에 제안서 제출</a:t>
          </a:r>
          <a:endParaRPr lang="ko-KR" altLang="en-US" sz="1400" b="1" dirty="0"/>
        </a:p>
      </dgm:t>
    </dgm:pt>
    <dgm:pt modelId="{4FD3E369-47BB-40E9-A65B-EF81072D6229}" type="parTrans" cxnId="{D0F56A8B-E8D4-4AE5-BF58-A5C841DAB702}">
      <dgm:prSet/>
      <dgm:spPr/>
      <dgm:t>
        <a:bodyPr/>
        <a:lstStyle/>
        <a:p>
          <a:pPr latinLnBrk="1"/>
          <a:endParaRPr lang="ko-KR" altLang="en-US"/>
        </a:p>
      </dgm:t>
    </dgm:pt>
    <dgm:pt modelId="{8EBC6640-8A71-4236-8551-E3798841878F}" type="sibTrans" cxnId="{D0F56A8B-E8D4-4AE5-BF58-A5C841DAB702}">
      <dgm:prSet/>
      <dgm:spPr/>
      <dgm:t>
        <a:bodyPr/>
        <a:lstStyle/>
        <a:p>
          <a:pPr latinLnBrk="1"/>
          <a:endParaRPr lang="ko-KR" altLang="en-US"/>
        </a:p>
      </dgm:t>
    </dgm:pt>
    <dgm:pt modelId="{897BC799-1423-4A31-8869-59DDE59329F8}" type="pres">
      <dgm:prSet presAssocID="{FE5F45EF-E87C-4EC1-8AB1-D0DB4594588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AEAECCD-3063-41B3-A400-DAF4095E3E10}" type="pres">
      <dgm:prSet presAssocID="{FE5F45EF-E87C-4EC1-8AB1-D0DB4594588E}" presName="dummyMaxCanvas" presStyleCnt="0">
        <dgm:presLayoutVars/>
      </dgm:prSet>
      <dgm:spPr/>
    </dgm:pt>
    <dgm:pt modelId="{388A0112-4204-4783-8902-9ABE9D66AF89}" type="pres">
      <dgm:prSet presAssocID="{FE5F45EF-E87C-4EC1-8AB1-D0DB4594588E}" presName="ThreeNodes_1" presStyleLbl="node1" presStyleIdx="0" presStyleCnt="3" custScaleX="105477" custScaleY="130032" custLinFactNeighborX="1203" custLinFactNeighborY="1031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FBF8FE7-E125-4885-9EC2-B86B8C7EEBCA}" type="pres">
      <dgm:prSet presAssocID="{FE5F45EF-E87C-4EC1-8AB1-D0DB4594588E}" presName="ThreeNodes_2" presStyleLbl="node1" presStyleIdx="1" presStyleCnt="3" custLinFactNeighborY="2265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2B7E97-FB38-4527-B820-391371A645D9}" type="pres">
      <dgm:prSet presAssocID="{FE5F45EF-E87C-4EC1-8AB1-D0DB4594588E}" presName="ThreeNodes_3" presStyleLbl="node1" presStyleIdx="2" presStyleCnt="3" custScaleY="72533" custLinFactNeighborY="1143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050848A-ED8F-4A19-90DC-754B95CA6E10}" type="pres">
      <dgm:prSet presAssocID="{FE5F45EF-E87C-4EC1-8AB1-D0DB4594588E}" presName="ThreeConn_1-2" presStyleLbl="fgAccFollowNode1" presStyleIdx="0" presStyleCnt="2" custLinFactNeighborY="3215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D558F66-605B-4921-AE55-076F00E4D398}" type="pres">
      <dgm:prSet presAssocID="{FE5F45EF-E87C-4EC1-8AB1-D0DB4594588E}" presName="ThreeConn_2-3" presStyleLbl="fgAccFollowNode1" presStyleIdx="1" presStyleCnt="2" custLinFactNeighborY="3074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20D63AE-6C78-48E4-A563-DF6DDC0CAA2A}" type="pres">
      <dgm:prSet presAssocID="{FE5F45EF-E87C-4EC1-8AB1-D0DB4594588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58438D9-094B-4603-AD66-EC0355FA4B05}" type="pres">
      <dgm:prSet presAssocID="{FE5F45EF-E87C-4EC1-8AB1-D0DB4594588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D91F7F-A876-4C8C-B8A4-226234FBA9AF}" type="pres">
      <dgm:prSet presAssocID="{FE5F45EF-E87C-4EC1-8AB1-D0DB4594588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AD5B265-62E9-4BA9-BB5B-97A0F656B60B}" type="presOf" srcId="{39B2301C-391E-4274-AF8D-7FFEE4CEDB9E}" destId="{58D91F7F-A876-4C8C-B8A4-226234FBA9AF}" srcOrd="1" destOrd="0" presId="urn:microsoft.com/office/officeart/2005/8/layout/vProcess5"/>
    <dgm:cxn modelId="{EA947108-5C8D-403A-93D9-AC9023A65829}" type="presOf" srcId="{912B742C-5E4F-45BF-B9CA-083A89494819}" destId="{388A0112-4204-4783-8902-9ABE9D66AF89}" srcOrd="0" destOrd="1" presId="urn:microsoft.com/office/officeart/2005/8/layout/vProcess5"/>
    <dgm:cxn modelId="{BCB8DD02-81EA-49FD-82E3-16D81AFD8443}" type="presOf" srcId="{D456763B-38F8-42AF-A1A4-43F537A1C70C}" destId="{C050848A-ED8F-4A19-90DC-754B95CA6E10}" srcOrd="0" destOrd="0" presId="urn:microsoft.com/office/officeart/2005/8/layout/vProcess5"/>
    <dgm:cxn modelId="{6E01A9E5-890A-4BDB-B08D-ECBF4AAF327B}" srcId="{FE5F45EF-E87C-4EC1-8AB1-D0DB4594588E}" destId="{39B2301C-391E-4274-AF8D-7FFEE4CEDB9E}" srcOrd="2" destOrd="0" parTransId="{84088DC4-2403-482D-B752-588A243E3E66}" sibTransId="{4AD27184-E3DA-4C7A-8FD7-31EAC30C6FA3}"/>
    <dgm:cxn modelId="{716F9620-9767-4FFF-8B1B-8A9A19596750}" type="presOf" srcId="{073E88AA-54CE-4B72-8F60-01B1ECCE6908}" destId="{E20D63AE-6C78-48E4-A563-DF6DDC0CAA2A}" srcOrd="1" destOrd="0" presId="urn:microsoft.com/office/officeart/2005/8/layout/vProcess5"/>
    <dgm:cxn modelId="{C74FEAEF-DAC6-4734-B69E-003A6BFF24DE}" srcId="{505D3160-F96E-423E-B74E-D23621DE9ABB}" destId="{55352AA8-1504-4645-A453-62B16CDA5468}" srcOrd="1" destOrd="0" parTransId="{666C9A98-7B59-43AB-A71F-DBE06AD78016}" sibTransId="{304574FA-DC6A-45D8-B21E-D92085F53B7B}"/>
    <dgm:cxn modelId="{48D1103F-F822-4B36-994F-ABCFDC9D2847}" type="presOf" srcId="{912B742C-5E4F-45BF-B9CA-083A89494819}" destId="{E20D63AE-6C78-48E4-A563-DF6DDC0CAA2A}" srcOrd="1" destOrd="1" presId="urn:microsoft.com/office/officeart/2005/8/layout/vProcess5"/>
    <dgm:cxn modelId="{EFB2C0A8-8695-4DBB-A5D6-E27FFA08723F}" type="presOf" srcId="{55352AA8-1504-4645-A453-62B16CDA5468}" destId="{CFBF8FE7-E125-4885-9EC2-B86B8C7EEBCA}" srcOrd="0" destOrd="2" presId="urn:microsoft.com/office/officeart/2005/8/layout/vProcess5"/>
    <dgm:cxn modelId="{ACCC44AA-24EA-4234-83CF-DB9522A7EA6A}" srcId="{FE5F45EF-E87C-4EC1-8AB1-D0DB4594588E}" destId="{073E88AA-54CE-4B72-8F60-01B1ECCE6908}" srcOrd="0" destOrd="0" parTransId="{1D337B20-2EE9-474A-9A80-9E97B1CEC0F7}" sibTransId="{D456763B-38F8-42AF-A1A4-43F537A1C70C}"/>
    <dgm:cxn modelId="{49FFDB44-E381-46D0-9DB4-EC0C4CC47ABC}" type="presOf" srcId="{E69F963A-0F16-4C38-B21E-D4C1E0B17C06}" destId="{CFBF8FE7-E125-4885-9EC2-B86B8C7EEBCA}" srcOrd="0" destOrd="1" presId="urn:microsoft.com/office/officeart/2005/8/layout/vProcess5"/>
    <dgm:cxn modelId="{F228563F-F562-400F-8293-BB77C9281885}" type="presOf" srcId="{E69F963A-0F16-4C38-B21E-D4C1E0B17C06}" destId="{B58438D9-094B-4603-AD66-EC0355FA4B05}" srcOrd="1" destOrd="1" presId="urn:microsoft.com/office/officeart/2005/8/layout/vProcess5"/>
    <dgm:cxn modelId="{AFE130ED-4182-428C-A272-87A859A62E6D}" type="presOf" srcId="{11BBF28E-905E-4A9F-855E-4DB96D2BCE49}" destId="{CD558F66-605B-4921-AE55-076F00E4D398}" srcOrd="0" destOrd="0" presId="urn:microsoft.com/office/officeart/2005/8/layout/vProcess5"/>
    <dgm:cxn modelId="{5E748ADB-0370-4395-AD1C-F42039ADE91E}" type="presOf" srcId="{39B2301C-391E-4274-AF8D-7FFEE4CEDB9E}" destId="{272B7E97-FB38-4527-B820-391371A645D9}" srcOrd="0" destOrd="0" presId="urn:microsoft.com/office/officeart/2005/8/layout/vProcess5"/>
    <dgm:cxn modelId="{DF5BD82A-1EAD-44DA-B17B-3819685A248A}" type="presOf" srcId="{54AA546D-6AD6-4173-9167-DEBF743896A6}" destId="{388A0112-4204-4783-8902-9ABE9D66AF89}" srcOrd="0" destOrd="2" presId="urn:microsoft.com/office/officeart/2005/8/layout/vProcess5"/>
    <dgm:cxn modelId="{A9450279-23A6-4600-85D3-D3DFAD325918}" type="presOf" srcId="{073E88AA-54CE-4B72-8F60-01B1ECCE6908}" destId="{388A0112-4204-4783-8902-9ABE9D66AF89}" srcOrd="0" destOrd="0" presId="urn:microsoft.com/office/officeart/2005/8/layout/vProcess5"/>
    <dgm:cxn modelId="{320CE76C-807A-4478-A686-494AF576A465}" type="presOf" srcId="{505D3160-F96E-423E-B74E-D23621DE9ABB}" destId="{CFBF8FE7-E125-4885-9EC2-B86B8C7EEBCA}" srcOrd="0" destOrd="0" presId="urn:microsoft.com/office/officeart/2005/8/layout/vProcess5"/>
    <dgm:cxn modelId="{F50F829E-E501-4D6D-BDA5-BAB5CFA72096}" type="presOf" srcId="{55352AA8-1504-4645-A453-62B16CDA5468}" destId="{B58438D9-094B-4603-AD66-EC0355FA4B05}" srcOrd="1" destOrd="2" presId="urn:microsoft.com/office/officeart/2005/8/layout/vProcess5"/>
    <dgm:cxn modelId="{79E6DB32-EF35-4233-8F16-A6F258BE2F4C}" type="presOf" srcId="{505D3160-F96E-423E-B74E-D23621DE9ABB}" destId="{B58438D9-094B-4603-AD66-EC0355FA4B05}" srcOrd="1" destOrd="0" presId="urn:microsoft.com/office/officeart/2005/8/layout/vProcess5"/>
    <dgm:cxn modelId="{B6E1E95B-302C-4BCF-B86A-5E44D34BF436}" srcId="{FE5F45EF-E87C-4EC1-8AB1-D0DB4594588E}" destId="{505D3160-F96E-423E-B74E-D23621DE9ABB}" srcOrd="1" destOrd="0" parTransId="{D6305526-979C-44A3-9963-9D3A6F749259}" sibTransId="{11BBF28E-905E-4A9F-855E-4DB96D2BCE49}"/>
    <dgm:cxn modelId="{80D1E321-DA7F-4FFD-B17A-8BF6A7AC3C74}" type="presOf" srcId="{54AA546D-6AD6-4173-9167-DEBF743896A6}" destId="{E20D63AE-6C78-48E4-A563-DF6DDC0CAA2A}" srcOrd="1" destOrd="2" presId="urn:microsoft.com/office/officeart/2005/8/layout/vProcess5"/>
    <dgm:cxn modelId="{C18468B0-A877-40CD-A945-23E0364000C4}" srcId="{073E88AA-54CE-4B72-8F60-01B1ECCE6908}" destId="{912B742C-5E4F-45BF-B9CA-083A89494819}" srcOrd="0" destOrd="0" parTransId="{B7EFC236-F900-4B8E-B91F-D80BA61E0646}" sibTransId="{3030FB23-655B-46C1-A259-6E62185AB334}"/>
    <dgm:cxn modelId="{1C23EC7E-A423-403C-9731-4582E9A75039}" type="presOf" srcId="{FE5F45EF-E87C-4EC1-8AB1-D0DB4594588E}" destId="{897BC799-1423-4A31-8869-59DDE59329F8}" srcOrd="0" destOrd="0" presId="urn:microsoft.com/office/officeart/2005/8/layout/vProcess5"/>
    <dgm:cxn modelId="{D0F56A8B-E8D4-4AE5-BF58-A5C841DAB702}" srcId="{073E88AA-54CE-4B72-8F60-01B1ECCE6908}" destId="{54AA546D-6AD6-4173-9167-DEBF743896A6}" srcOrd="1" destOrd="0" parTransId="{4FD3E369-47BB-40E9-A65B-EF81072D6229}" sibTransId="{8EBC6640-8A71-4236-8551-E3798841878F}"/>
    <dgm:cxn modelId="{627DC47D-080F-4C04-85D6-3B27737F250E}" srcId="{505D3160-F96E-423E-B74E-D23621DE9ABB}" destId="{E69F963A-0F16-4C38-B21E-D4C1E0B17C06}" srcOrd="0" destOrd="0" parTransId="{EB6C7FEA-B1CC-4201-AEDC-B362C31CD50D}" sibTransId="{A297F895-B3AB-4A0D-874B-D237F8EF8909}"/>
    <dgm:cxn modelId="{C4BF7E93-53C4-4B36-A026-03E69C5BBF13}" type="presParOf" srcId="{897BC799-1423-4A31-8869-59DDE59329F8}" destId="{EAEAECCD-3063-41B3-A400-DAF4095E3E10}" srcOrd="0" destOrd="0" presId="urn:microsoft.com/office/officeart/2005/8/layout/vProcess5"/>
    <dgm:cxn modelId="{B489BE9A-2DCB-43D0-BAE4-08BD434BC6D8}" type="presParOf" srcId="{897BC799-1423-4A31-8869-59DDE59329F8}" destId="{388A0112-4204-4783-8902-9ABE9D66AF89}" srcOrd="1" destOrd="0" presId="urn:microsoft.com/office/officeart/2005/8/layout/vProcess5"/>
    <dgm:cxn modelId="{574C9D01-D5ED-46D2-B635-D7867493CEDC}" type="presParOf" srcId="{897BC799-1423-4A31-8869-59DDE59329F8}" destId="{CFBF8FE7-E125-4885-9EC2-B86B8C7EEBCA}" srcOrd="2" destOrd="0" presId="urn:microsoft.com/office/officeart/2005/8/layout/vProcess5"/>
    <dgm:cxn modelId="{7EA02EBA-9489-44CE-9D33-5340AE2DE808}" type="presParOf" srcId="{897BC799-1423-4A31-8869-59DDE59329F8}" destId="{272B7E97-FB38-4527-B820-391371A645D9}" srcOrd="3" destOrd="0" presId="urn:microsoft.com/office/officeart/2005/8/layout/vProcess5"/>
    <dgm:cxn modelId="{66911EC8-18B6-4AE4-9476-5641FE5F4A05}" type="presParOf" srcId="{897BC799-1423-4A31-8869-59DDE59329F8}" destId="{C050848A-ED8F-4A19-90DC-754B95CA6E10}" srcOrd="4" destOrd="0" presId="urn:microsoft.com/office/officeart/2005/8/layout/vProcess5"/>
    <dgm:cxn modelId="{890BB32F-BD67-4361-84E1-B3DD1C29490C}" type="presParOf" srcId="{897BC799-1423-4A31-8869-59DDE59329F8}" destId="{CD558F66-605B-4921-AE55-076F00E4D398}" srcOrd="5" destOrd="0" presId="urn:microsoft.com/office/officeart/2005/8/layout/vProcess5"/>
    <dgm:cxn modelId="{761E405A-60CE-4837-8D82-17B3AEB2F5E7}" type="presParOf" srcId="{897BC799-1423-4A31-8869-59DDE59329F8}" destId="{E20D63AE-6C78-48E4-A563-DF6DDC0CAA2A}" srcOrd="6" destOrd="0" presId="urn:microsoft.com/office/officeart/2005/8/layout/vProcess5"/>
    <dgm:cxn modelId="{497A3F95-242D-4288-946A-7987D6532ED7}" type="presParOf" srcId="{897BC799-1423-4A31-8869-59DDE59329F8}" destId="{B58438D9-094B-4603-AD66-EC0355FA4B05}" srcOrd="7" destOrd="0" presId="urn:microsoft.com/office/officeart/2005/8/layout/vProcess5"/>
    <dgm:cxn modelId="{23576B86-3DFC-41EF-9E57-8455DD47C22A}" type="presParOf" srcId="{897BC799-1423-4A31-8869-59DDE59329F8}" destId="{58D91F7F-A876-4C8C-B8A4-226234FBA9A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BF8EF1-0F24-466E-AD1E-A57374A1E55A}" type="doc">
      <dgm:prSet loTypeId="urn:microsoft.com/office/officeart/2005/8/layout/vList5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BD8ED3E3-C015-43BD-B8F6-D66549E48FC1}">
      <dgm:prSet phldrT="[텍스트]" custT="1"/>
      <dgm:spPr/>
      <dgm:t>
        <a:bodyPr/>
        <a:lstStyle/>
        <a:p>
          <a:pPr latinLnBrk="1"/>
          <a:r>
            <a:rPr lang="ko-KR" altLang="en-US" sz="2000" b="1" cap="none" spc="50" baseline="0" dirty="0" smtClean="0">
              <a:ln w="13500">
                <a:solidFill>
                  <a:schemeClr val="bg1"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주요제안내용</a:t>
          </a:r>
          <a:endParaRPr lang="ko-KR" altLang="en-US" sz="2000" b="1" cap="none" spc="50" baseline="0" dirty="0">
            <a:ln w="13500">
              <a:solidFill>
                <a:schemeClr val="bg1">
                  <a:alpha val="6500"/>
                </a:schemeClr>
              </a:solidFill>
              <a:prstDash val="solid"/>
            </a:ln>
            <a:solidFill>
              <a:schemeClr val="bg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DAA61078-B0B1-48FF-AAA1-267DEF9903C5}" type="parTrans" cxnId="{46DE1AEC-3AC7-459A-85BB-B4F8A20ADE32}">
      <dgm:prSet/>
      <dgm:spPr/>
      <dgm:t>
        <a:bodyPr/>
        <a:lstStyle/>
        <a:p>
          <a:pPr latinLnBrk="1"/>
          <a:endParaRPr lang="ko-KR" altLang="en-US"/>
        </a:p>
      </dgm:t>
    </dgm:pt>
    <dgm:pt modelId="{8C7C3E30-0403-4FA5-A7D4-41E49DF0B112}" type="sibTrans" cxnId="{46DE1AEC-3AC7-459A-85BB-B4F8A20ADE32}">
      <dgm:prSet/>
      <dgm:spPr/>
      <dgm:t>
        <a:bodyPr/>
        <a:lstStyle/>
        <a:p>
          <a:pPr latinLnBrk="1"/>
          <a:endParaRPr lang="ko-KR" altLang="en-US"/>
        </a:p>
      </dgm:t>
    </dgm:pt>
    <dgm:pt modelId="{A8C5AFB5-D59D-492F-9855-385F05A76320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500" b="1" baseline="0" dirty="0" smtClean="0"/>
            <a:t>소각시설 </a:t>
          </a:r>
          <a:r>
            <a:rPr lang="en-US" altLang="ko-KR" sz="1500" b="1" baseline="0" dirty="0" smtClean="0"/>
            <a:t>: 93.6</a:t>
          </a:r>
          <a:r>
            <a:rPr lang="ko-KR" altLang="en-US" sz="1500" b="1" baseline="0" dirty="0" smtClean="0"/>
            <a:t>톤</a:t>
          </a:r>
          <a:r>
            <a:rPr lang="en-US" altLang="ko-KR" sz="1500" b="1" baseline="0" dirty="0" smtClean="0"/>
            <a:t>/</a:t>
          </a:r>
          <a:r>
            <a:rPr lang="ko-KR" altLang="en-US" sz="1500" b="1" baseline="0" dirty="0" smtClean="0"/>
            <a:t>일 </a:t>
          </a:r>
          <a:r>
            <a:rPr lang="ko-KR" altLang="en-US" sz="1500" b="1" baseline="0" dirty="0" smtClean="0">
              <a:solidFill>
                <a:schemeClr val="tx1"/>
              </a:solidFill>
            </a:rPr>
            <a:t>이상 및 폐열을 재이용하는 설비</a:t>
          </a:r>
          <a:endParaRPr lang="ko-KR" altLang="en-US" sz="1500" b="1" baseline="0" dirty="0">
            <a:solidFill>
              <a:schemeClr val="tx1"/>
            </a:solidFill>
          </a:endParaRPr>
        </a:p>
      </dgm:t>
    </dgm:pt>
    <dgm:pt modelId="{60CA6629-9B60-4A4B-BA26-B164CE130A12}" type="parTrans" cxnId="{C32B93E6-F2DC-40B3-BB00-BF38FD9BFFB3}">
      <dgm:prSet/>
      <dgm:spPr/>
      <dgm:t>
        <a:bodyPr/>
        <a:lstStyle/>
        <a:p>
          <a:pPr latinLnBrk="1"/>
          <a:endParaRPr lang="ko-KR" altLang="en-US"/>
        </a:p>
      </dgm:t>
    </dgm:pt>
    <dgm:pt modelId="{84D909E4-BF08-4DFE-941A-54FFDD000E20}" type="sibTrans" cxnId="{C32B93E6-F2DC-40B3-BB00-BF38FD9BFFB3}">
      <dgm:prSet/>
      <dgm:spPr/>
      <dgm:t>
        <a:bodyPr/>
        <a:lstStyle/>
        <a:p>
          <a:pPr latinLnBrk="1"/>
          <a:endParaRPr lang="ko-KR" altLang="en-US"/>
        </a:p>
      </dgm:t>
    </dgm:pt>
    <dgm:pt modelId="{4B799B45-2DE8-4323-BE12-88137942E9A1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500" b="1" baseline="0" dirty="0" smtClean="0"/>
            <a:t>사업기간 </a:t>
          </a:r>
          <a:r>
            <a:rPr lang="en-US" altLang="ko-KR" sz="1500" b="1" baseline="0" dirty="0" smtClean="0"/>
            <a:t>: </a:t>
          </a:r>
          <a:r>
            <a:rPr lang="ko-KR" altLang="en-US" sz="1500" b="1" baseline="0" dirty="0" smtClean="0"/>
            <a:t>협약일로부터 </a:t>
          </a:r>
          <a:r>
            <a:rPr lang="en-US" altLang="ko-KR" sz="1500" b="1" baseline="0" dirty="0" smtClean="0"/>
            <a:t>10</a:t>
          </a:r>
          <a:r>
            <a:rPr lang="ko-KR" altLang="en-US" sz="1500" b="1" baseline="0" dirty="0" smtClean="0"/>
            <a:t>개월 이내</a:t>
          </a:r>
          <a:endParaRPr lang="ko-KR" altLang="en-US" sz="1500" b="1" baseline="0" dirty="0"/>
        </a:p>
      </dgm:t>
    </dgm:pt>
    <dgm:pt modelId="{9A5F1905-9928-4ABD-BE0E-8E755C49FFF2}" type="parTrans" cxnId="{0A98C71D-506F-4EF6-9161-A25AC511173C}">
      <dgm:prSet/>
      <dgm:spPr/>
      <dgm:t>
        <a:bodyPr/>
        <a:lstStyle/>
        <a:p>
          <a:pPr latinLnBrk="1"/>
          <a:endParaRPr lang="ko-KR" altLang="en-US"/>
        </a:p>
      </dgm:t>
    </dgm:pt>
    <dgm:pt modelId="{37B44EE6-8DBB-46A1-BB75-5CBB13EBE0DF}" type="sibTrans" cxnId="{0A98C71D-506F-4EF6-9161-A25AC511173C}">
      <dgm:prSet/>
      <dgm:spPr/>
      <dgm:t>
        <a:bodyPr/>
        <a:lstStyle/>
        <a:p>
          <a:pPr latinLnBrk="1"/>
          <a:endParaRPr lang="ko-KR" altLang="en-US"/>
        </a:p>
      </dgm:t>
    </dgm:pt>
    <dgm:pt modelId="{3B805452-719E-4566-B4D0-A29DD7790834}">
      <dgm:prSet phldrT="[텍스트]" custT="1"/>
      <dgm:spPr/>
      <dgm:t>
        <a:bodyPr/>
        <a:lstStyle/>
        <a:p>
          <a:pPr latinLnBrk="1"/>
          <a:r>
            <a:rPr lang="ko-KR" altLang="en-US" sz="2000" b="1" cap="none" spc="50" baseline="0" dirty="0" smtClean="0">
              <a:ln w="13500">
                <a:solidFill>
                  <a:schemeClr val="bg1"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제</a:t>
          </a:r>
          <a:r>
            <a:rPr lang="en-US" altLang="ko-KR" sz="2000" b="1" cap="none" spc="50" baseline="0" dirty="0" smtClean="0">
              <a:ln w="13500">
                <a:solidFill>
                  <a:schemeClr val="bg1"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3</a:t>
          </a:r>
          <a:r>
            <a:rPr lang="ko-KR" altLang="en-US" sz="2000" b="1" cap="none" spc="50" baseline="0" dirty="0" smtClean="0">
              <a:ln w="13500">
                <a:solidFill>
                  <a:schemeClr val="bg1"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자 제안자 자격</a:t>
          </a:r>
          <a:endParaRPr lang="ko-KR" altLang="en-US" sz="2000" b="1" cap="none" spc="50" baseline="0" dirty="0">
            <a:ln w="13500">
              <a:solidFill>
                <a:schemeClr val="bg1">
                  <a:alpha val="6500"/>
                </a:schemeClr>
              </a:solidFill>
              <a:prstDash val="solid"/>
            </a:ln>
            <a:solidFill>
              <a:schemeClr val="bg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792248D7-0089-4974-B4BA-7B1D7773C370}" type="parTrans" cxnId="{70A7FA3B-0B42-4E78-9925-52536C3FA8A0}">
      <dgm:prSet/>
      <dgm:spPr/>
      <dgm:t>
        <a:bodyPr/>
        <a:lstStyle/>
        <a:p>
          <a:pPr latinLnBrk="1"/>
          <a:endParaRPr lang="ko-KR" altLang="en-US"/>
        </a:p>
      </dgm:t>
    </dgm:pt>
    <dgm:pt modelId="{BC3E59EA-06FC-4B12-B80D-C77822AAD064}" type="sibTrans" cxnId="{70A7FA3B-0B42-4E78-9925-52536C3FA8A0}">
      <dgm:prSet/>
      <dgm:spPr/>
      <dgm:t>
        <a:bodyPr/>
        <a:lstStyle/>
        <a:p>
          <a:pPr latinLnBrk="1"/>
          <a:endParaRPr lang="ko-KR" altLang="en-US"/>
        </a:p>
      </dgm:t>
    </dgm:pt>
    <dgm:pt modelId="{F0167A93-DBED-46C4-BA8A-A7C0BE4C5106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500" b="1" baseline="0" dirty="0" smtClean="0"/>
            <a:t>제안자는 사업시행에 필요한 각종 법률과 규정이 정한 자격요건을 갖추어야 함</a:t>
          </a:r>
          <a:r>
            <a:rPr lang="en-US" altLang="ko-KR" sz="1500" b="1" baseline="0" dirty="0" smtClean="0"/>
            <a:t>.</a:t>
          </a:r>
          <a:r>
            <a:rPr lang="ko-KR" altLang="en-US" sz="1500" b="1" baseline="0" dirty="0" smtClean="0"/>
            <a:t> </a:t>
          </a:r>
          <a:endParaRPr lang="ko-KR" altLang="en-US" sz="1500" b="1" baseline="0" dirty="0"/>
        </a:p>
      </dgm:t>
    </dgm:pt>
    <dgm:pt modelId="{B1D43DDB-3DF8-48CF-A726-81DF2631D2E9}" type="parTrans" cxnId="{20E64D8E-ADE8-4C50-98A9-D3D3CB3A7A43}">
      <dgm:prSet/>
      <dgm:spPr/>
      <dgm:t>
        <a:bodyPr/>
        <a:lstStyle/>
        <a:p>
          <a:pPr latinLnBrk="1"/>
          <a:endParaRPr lang="ko-KR" altLang="en-US"/>
        </a:p>
      </dgm:t>
    </dgm:pt>
    <dgm:pt modelId="{2FA3D415-6F7B-473F-9A52-66F5DF44A91C}" type="sibTrans" cxnId="{20E64D8E-ADE8-4C50-98A9-D3D3CB3A7A43}">
      <dgm:prSet/>
      <dgm:spPr/>
      <dgm:t>
        <a:bodyPr/>
        <a:lstStyle/>
        <a:p>
          <a:pPr latinLnBrk="1"/>
          <a:endParaRPr lang="ko-KR" altLang="en-US"/>
        </a:p>
      </dgm:t>
    </dgm:pt>
    <dgm:pt modelId="{C53474C2-0610-4CE7-BC92-F031BAC581A5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500" b="1" baseline="0" dirty="0" smtClean="0"/>
            <a:t>공고일 현재 칠곡군내에서 사업을 하고 있거나 공고일 현재 칠곡군 내에서 환경사업을 계획하고 있는 개인 또는 법인에 한함</a:t>
          </a:r>
          <a:r>
            <a:rPr lang="en-US" altLang="ko-KR" sz="1500" b="1" baseline="0" dirty="0" smtClean="0"/>
            <a:t>.</a:t>
          </a:r>
          <a:endParaRPr lang="ko-KR" altLang="en-US" sz="1500" b="1" baseline="0" dirty="0"/>
        </a:p>
      </dgm:t>
    </dgm:pt>
    <dgm:pt modelId="{EAA0B0C8-68EC-41F3-AE53-2B3752FE2405}" type="parTrans" cxnId="{72A9B902-F3FB-42D8-BD54-7473A82D559F}">
      <dgm:prSet/>
      <dgm:spPr/>
      <dgm:t>
        <a:bodyPr/>
        <a:lstStyle/>
        <a:p>
          <a:pPr latinLnBrk="1"/>
          <a:endParaRPr lang="ko-KR" altLang="en-US"/>
        </a:p>
      </dgm:t>
    </dgm:pt>
    <dgm:pt modelId="{FC167ECD-40F2-4281-891E-E2C699B7A0DE}" type="sibTrans" cxnId="{72A9B902-F3FB-42D8-BD54-7473A82D559F}">
      <dgm:prSet/>
      <dgm:spPr/>
      <dgm:t>
        <a:bodyPr/>
        <a:lstStyle/>
        <a:p>
          <a:pPr latinLnBrk="1"/>
          <a:endParaRPr lang="ko-KR" altLang="en-US"/>
        </a:p>
      </dgm:t>
    </dgm:pt>
    <dgm:pt modelId="{23567293-ECD1-4536-99E7-B7B02444312D}">
      <dgm:prSet phldrT="[텍스트]" custT="1"/>
      <dgm:spPr/>
      <dgm:t>
        <a:bodyPr/>
        <a:lstStyle/>
        <a:p>
          <a:pPr latinLnBrk="1"/>
          <a:r>
            <a:rPr lang="ko-KR" altLang="en-US" sz="2000" b="1" cap="none" spc="50" baseline="0" dirty="0" smtClean="0">
              <a:ln w="13500">
                <a:solidFill>
                  <a:schemeClr val="bg1"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제</a:t>
          </a:r>
          <a:r>
            <a:rPr lang="en-US" altLang="ko-KR" sz="2000" b="1" cap="none" spc="50" baseline="0" dirty="0" smtClean="0">
              <a:ln w="13500">
                <a:solidFill>
                  <a:schemeClr val="bg1"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3</a:t>
          </a:r>
          <a:r>
            <a:rPr lang="ko-KR" altLang="en-US" sz="2000" b="1" cap="none" spc="50" baseline="0" dirty="0" smtClean="0">
              <a:ln w="13500">
                <a:solidFill>
                  <a:schemeClr val="bg1"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자 제안방법</a:t>
          </a:r>
          <a:endParaRPr lang="ko-KR" altLang="en-US" sz="2000" b="1" cap="none" spc="50" baseline="0" dirty="0">
            <a:ln w="13500">
              <a:solidFill>
                <a:schemeClr val="bg1">
                  <a:alpha val="6500"/>
                </a:schemeClr>
              </a:solidFill>
              <a:prstDash val="solid"/>
            </a:ln>
            <a:solidFill>
              <a:schemeClr val="bg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226CF258-CF5D-4273-A40F-011A12F5C9FE}" type="parTrans" cxnId="{A40E24A1-27E9-49B4-8C39-6C02C4E160B0}">
      <dgm:prSet/>
      <dgm:spPr/>
      <dgm:t>
        <a:bodyPr/>
        <a:lstStyle/>
        <a:p>
          <a:pPr latinLnBrk="1"/>
          <a:endParaRPr lang="ko-KR" altLang="en-US"/>
        </a:p>
      </dgm:t>
    </dgm:pt>
    <dgm:pt modelId="{92F8D131-3505-46F6-8DBF-6ABF77658C78}" type="sibTrans" cxnId="{A40E24A1-27E9-49B4-8C39-6C02C4E160B0}">
      <dgm:prSet/>
      <dgm:spPr/>
      <dgm:t>
        <a:bodyPr/>
        <a:lstStyle/>
        <a:p>
          <a:pPr latinLnBrk="1"/>
          <a:endParaRPr lang="ko-KR" altLang="en-US"/>
        </a:p>
      </dgm:t>
    </dgm:pt>
    <dgm:pt modelId="{C920827C-CDF9-4DDD-9B8D-0720C8702BF0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500" b="1" baseline="0" dirty="0" smtClean="0"/>
            <a:t>위탁계획 </a:t>
          </a:r>
          <a:r>
            <a:rPr lang="en-US" altLang="ko-KR" sz="1500" b="1" baseline="0" dirty="0" smtClean="0"/>
            <a:t>: 1</a:t>
          </a:r>
          <a:r>
            <a:rPr lang="ko-KR" altLang="en-US" sz="1500" b="1" baseline="0" dirty="0" smtClean="0"/>
            <a:t>일 </a:t>
          </a:r>
          <a:r>
            <a:rPr lang="en-US" altLang="ko-KR" sz="1500" b="1" baseline="0" dirty="0" smtClean="0"/>
            <a:t>50</a:t>
          </a:r>
          <a:r>
            <a:rPr lang="ko-KR" altLang="en-US" sz="1500" b="1" baseline="0" dirty="0" smtClean="0"/>
            <a:t>톤</a:t>
          </a:r>
          <a:r>
            <a:rPr lang="en-US" altLang="ko-KR" sz="1500" b="1" baseline="0" dirty="0" smtClean="0"/>
            <a:t>, </a:t>
          </a:r>
          <a:r>
            <a:rPr lang="ko-KR" altLang="en-US" sz="1500" b="1" baseline="0" dirty="0" smtClean="0"/>
            <a:t>연간 </a:t>
          </a:r>
          <a:r>
            <a:rPr lang="en-US" altLang="ko-KR" sz="1500" b="1" baseline="0" dirty="0" smtClean="0"/>
            <a:t>15000</a:t>
          </a:r>
          <a:r>
            <a:rPr lang="ko-KR" altLang="en-US" sz="1500" b="1" baseline="0" dirty="0" smtClean="0"/>
            <a:t>톤 이상 처리시설 이여야 함</a:t>
          </a:r>
          <a:r>
            <a:rPr lang="en-US" altLang="ko-KR" sz="1500" b="1" baseline="0" dirty="0" smtClean="0"/>
            <a:t>.</a:t>
          </a:r>
          <a:endParaRPr lang="ko-KR" altLang="en-US" sz="1500" b="1" baseline="0" dirty="0"/>
        </a:p>
      </dgm:t>
    </dgm:pt>
    <dgm:pt modelId="{22FEF258-D1D7-44CA-851C-1F09A4DC0E61}" type="parTrans" cxnId="{6DDC7E6F-540E-45B5-8028-5AA944BFC34A}">
      <dgm:prSet/>
      <dgm:spPr/>
      <dgm:t>
        <a:bodyPr/>
        <a:lstStyle/>
        <a:p>
          <a:pPr latinLnBrk="1"/>
          <a:endParaRPr lang="ko-KR" altLang="en-US"/>
        </a:p>
      </dgm:t>
    </dgm:pt>
    <dgm:pt modelId="{980D1791-78F8-46EF-9B9E-0EFD535146AC}" type="sibTrans" cxnId="{6DDC7E6F-540E-45B5-8028-5AA944BFC34A}">
      <dgm:prSet/>
      <dgm:spPr/>
      <dgm:t>
        <a:bodyPr/>
        <a:lstStyle/>
        <a:p>
          <a:pPr latinLnBrk="1"/>
          <a:endParaRPr lang="ko-KR" altLang="en-US"/>
        </a:p>
      </dgm:t>
    </dgm:pt>
    <dgm:pt modelId="{546EDA2D-4287-4290-81FA-FB1EFF3D22A5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500" b="1" baseline="0" dirty="0" smtClean="0"/>
            <a:t>시설재원 </a:t>
          </a:r>
          <a:r>
            <a:rPr lang="en-US" altLang="ko-KR" sz="1500" b="1" baseline="0" dirty="0" smtClean="0"/>
            <a:t>: </a:t>
          </a:r>
          <a:r>
            <a:rPr lang="ko-KR" altLang="en-US" sz="1500" b="1" baseline="0" dirty="0" smtClean="0"/>
            <a:t>사업부지와 시설비 등 모든 </a:t>
          </a:r>
          <a:r>
            <a:rPr lang="ko-KR" altLang="en-US" sz="1500" b="1" baseline="0" dirty="0" err="1" smtClean="0"/>
            <a:t>제반비용은</a:t>
          </a:r>
          <a:r>
            <a:rPr lang="ko-KR" altLang="en-US" sz="1500" b="1" baseline="0" dirty="0" smtClean="0"/>
            <a:t> 제안자 부담</a:t>
          </a:r>
          <a:endParaRPr lang="ko-KR" altLang="en-US" sz="1500" b="1" baseline="0" dirty="0"/>
        </a:p>
      </dgm:t>
    </dgm:pt>
    <dgm:pt modelId="{502EB548-37C8-4863-ADE3-38E8039D8E81}" type="parTrans" cxnId="{79FE47B8-5C55-4896-B54A-DCDA6E157A11}">
      <dgm:prSet/>
      <dgm:spPr/>
      <dgm:t>
        <a:bodyPr/>
        <a:lstStyle/>
        <a:p>
          <a:pPr latinLnBrk="1"/>
          <a:endParaRPr lang="ko-KR" altLang="en-US"/>
        </a:p>
      </dgm:t>
    </dgm:pt>
    <dgm:pt modelId="{2AFB7464-C3FD-4C82-B452-638106D47025}" type="sibTrans" cxnId="{79FE47B8-5C55-4896-B54A-DCDA6E157A11}">
      <dgm:prSet/>
      <dgm:spPr/>
      <dgm:t>
        <a:bodyPr/>
        <a:lstStyle/>
        <a:p>
          <a:pPr latinLnBrk="1"/>
          <a:endParaRPr lang="ko-KR" altLang="en-US"/>
        </a:p>
      </dgm:t>
    </dgm:pt>
    <dgm:pt modelId="{70D0545E-7C95-47BE-9F40-F7CC2C8F1E5C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500" b="1" baseline="0" dirty="0" smtClean="0"/>
            <a:t>협약기간 </a:t>
          </a:r>
          <a:r>
            <a:rPr lang="en-US" altLang="ko-KR" sz="1500" b="1" baseline="0" dirty="0" smtClean="0"/>
            <a:t>: </a:t>
          </a:r>
          <a:r>
            <a:rPr lang="ko-KR" altLang="en-US" sz="1500" b="1" baseline="0" dirty="0" smtClean="0"/>
            <a:t>운영개시일로부터 </a:t>
          </a:r>
          <a:r>
            <a:rPr lang="en-US" altLang="ko-KR" sz="1500" b="1" baseline="0" dirty="0" smtClean="0"/>
            <a:t>10</a:t>
          </a:r>
          <a:r>
            <a:rPr lang="ko-KR" altLang="en-US" sz="1500" b="1" baseline="0" dirty="0" smtClean="0"/>
            <a:t>년간</a:t>
          </a:r>
          <a:endParaRPr lang="ko-KR" altLang="en-US" sz="1500" b="1" baseline="0" dirty="0"/>
        </a:p>
      </dgm:t>
    </dgm:pt>
    <dgm:pt modelId="{3BF79CAB-07ED-4E0E-B52C-F6E33F863041}" type="parTrans" cxnId="{8E5E21B6-B19E-494A-A9A6-DA83B8C5B529}">
      <dgm:prSet/>
      <dgm:spPr/>
      <dgm:t>
        <a:bodyPr/>
        <a:lstStyle/>
        <a:p>
          <a:pPr latinLnBrk="1"/>
          <a:endParaRPr lang="ko-KR" altLang="en-US"/>
        </a:p>
      </dgm:t>
    </dgm:pt>
    <dgm:pt modelId="{CF553237-B153-46C8-A156-EB5D1C0CDEC6}" type="sibTrans" cxnId="{8E5E21B6-B19E-494A-A9A6-DA83B8C5B529}">
      <dgm:prSet/>
      <dgm:spPr/>
      <dgm:t>
        <a:bodyPr/>
        <a:lstStyle/>
        <a:p>
          <a:pPr latinLnBrk="1"/>
          <a:endParaRPr lang="ko-KR" altLang="en-US"/>
        </a:p>
      </dgm:t>
    </dgm:pt>
    <dgm:pt modelId="{6DACBA51-DB2E-41C0-B4A2-64245B72561F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500" b="1" baseline="0" dirty="0" smtClean="0"/>
            <a:t>처리단가 </a:t>
          </a:r>
          <a:r>
            <a:rPr lang="en-US" altLang="ko-KR" sz="1500" b="1" baseline="0" dirty="0" smtClean="0"/>
            <a:t>: </a:t>
          </a:r>
          <a:r>
            <a:rPr lang="ko-KR" altLang="en-US" sz="1500" b="1" baseline="0" dirty="0" smtClean="0"/>
            <a:t>최초제안자의 단가 </a:t>
          </a:r>
          <a:r>
            <a:rPr lang="en-US" altLang="ko-KR" sz="1500" b="1" baseline="0" dirty="0" smtClean="0"/>
            <a:t>( 132,000</a:t>
          </a:r>
          <a:r>
            <a:rPr lang="ko-KR" altLang="en-US" sz="1500" b="1" baseline="0" dirty="0" smtClean="0"/>
            <a:t>원 </a:t>
          </a:r>
          <a:r>
            <a:rPr lang="en-US" altLang="ko-KR" sz="1500" b="1" baseline="0" dirty="0" smtClean="0"/>
            <a:t>) </a:t>
          </a:r>
          <a:r>
            <a:rPr lang="ko-KR" altLang="en-US" sz="1500" b="1" baseline="0" dirty="0" smtClean="0"/>
            <a:t>이하</a:t>
          </a:r>
          <a:endParaRPr lang="ko-KR" altLang="en-US" sz="1500" b="1" baseline="0" dirty="0"/>
        </a:p>
      </dgm:t>
    </dgm:pt>
    <dgm:pt modelId="{3566310B-E09D-4EE6-A65F-03AC8ACC7F2D}" type="parTrans" cxnId="{63EA2054-EB47-4ECA-8618-FCCA5F1EA2C9}">
      <dgm:prSet/>
      <dgm:spPr/>
      <dgm:t>
        <a:bodyPr/>
        <a:lstStyle/>
        <a:p>
          <a:pPr latinLnBrk="1"/>
          <a:endParaRPr lang="ko-KR" altLang="en-US"/>
        </a:p>
      </dgm:t>
    </dgm:pt>
    <dgm:pt modelId="{13DFFABE-F8B9-41A3-B8D5-651072C40981}" type="sibTrans" cxnId="{63EA2054-EB47-4ECA-8618-FCCA5F1EA2C9}">
      <dgm:prSet/>
      <dgm:spPr/>
      <dgm:t>
        <a:bodyPr/>
        <a:lstStyle/>
        <a:p>
          <a:pPr latinLnBrk="1"/>
          <a:endParaRPr lang="ko-KR" altLang="en-US"/>
        </a:p>
      </dgm:t>
    </dgm:pt>
    <dgm:pt modelId="{D01C2E4C-7688-4546-A1D0-BB4AE8993B85}" type="pres">
      <dgm:prSet presAssocID="{64BF8EF1-0F24-466E-AD1E-A57374A1E5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C4B520F-8148-4718-82E9-B44DCE5C1B6F}" type="pres">
      <dgm:prSet presAssocID="{BD8ED3E3-C015-43BD-B8F6-D66549E48FC1}" presName="linNode" presStyleCnt="0"/>
      <dgm:spPr/>
    </dgm:pt>
    <dgm:pt modelId="{D70EE486-7A63-4E8E-8FDB-E4D2870DCF33}" type="pres">
      <dgm:prSet presAssocID="{BD8ED3E3-C015-43BD-B8F6-D66549E48FC1}" presName="parentText" presStyleLbl="node1" presStyleIdx="0" presStyleCnt="3" custScaleX="74112" custScaleY="75132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FABBB63-5BDD-4EE8-AF6D-2E25887F8D7B}" type="pres">
      <dgm:prSet presAssocID="{BD8ED3E3-C015-43BD-B8F6-D66549E48FC1}" presName="descendantText" presStyleLbl="alignAccFollowNode1" presStyleIdx="0" presStyleCnt="3" custScaleX="110418" custScaleY="104914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D8CC3F7A-9476-4066-A027-6B09A662935C}" type="pres">
      <dgm:prSet presAssocID="{8C7C3E30-0403-4FA5-A7D4-41E49DF0B112}" presName="sp" presStyleCnt="0"/>
      <dgm:spPr/>
    </dgm:pt>
    <dgm:pt modelId="{3BBFA1A1-B435-4C74-AF97-BCA4D8FB7FED}" type="pres">
      <dgm:prSet presAssocID="{3B805452-719E-4566-B4D0-A29DD7790834}" presName="linNode" presStyleCnt="0"/>
      <dgm:spPr/>
    </dgm:pt>
    <dgm:pt modelId="{B1F0A300-BCBE-4AED-BF6A-8CE8AFE600B7}" type="pres">
      <dgm:prSet presAssocID="{3B805452-719E-4566-B4D0-A29DD7790834}" presName="parentText" presStyleLbl="node1" presStyleIdx="1" presStyleCnt="3" custScaleX="75205" custScaleY="75132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C55AEFB-1412-469D-B874-8593EA8DC012}" type="pres">
      <dgm:prSet presAssocID="{3B805452-719E-4566-B4D0-A29DD7790834}" presName="descendantText" presStyleLbl="alignAccFollowNode1" presStyleIdx="1" presStyleCnt="3" custScaleX="110000" custScaleY="107196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9CBA294D-53F2-4A50-BE33-9C4E9425A54C}" type="pres">
      <dgm:prSet presAssocID="{BC3E59EA-06FC-4B12-B80D-C77822AAD064}" presName="sp" presStyleCnt="0"/>
      <dgm:spPr/>
    </dgm:pt>
    <dgm:pt modelId="{81C9A56D-96FB-4C76-AB87-2FC0CCAC277B}" type="pres">
      <dgm:prSet presAssocID="{23567293-ECD1-4536-99E7-B7B02444312D}" presName="linNode" presStyleCnt="0"/>
      <dgm:spPr/>
    </dgm:pt>
    <dgm:pt modelId="{3065E048-4F72-46BA-B0B1-F267C320BE64}" type="pres">
      <dgm:prSet presAssocID="{23567293-ECD1-4536-99E7-B7B02444312D}" presName="parentText" presStyleLbl="node1" presStyleIdx="2" presStyleCnt="3" custScaleX="75132" custScaleY="75132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736678B-57D7-4195-9D39-30DB5EE553A6}" type="pres">
      <dgm:prSet presAssocID="{23567293-ECD1-4536-99E7-B7B02444312D}" presName="descendantText" presStyleLbl="alignAccFollowNode1" presStyleIdx="2" presStyleCnt="3" custScaleX="110000" custScaleY="110000" custLinFactNeighborY="-71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pPr latinLnBrk="1"/>
          <a:endParaRPr lang="ko-KR" altLang="en-US"/>
        </a:p>
      </dgm:t>
    </dgm:pt>
  </dgm:ptLst>
  <dgm:cxnLst>
    <dgm:cxn modelId="{BA73E2C6-28F6-49A2-AC52-41F8493F3C00}" type="presOf" srcId="{23567293-ECD1-4536-99E7-B7B02444312D}" destId="{3065E048-4F72-46BA-B0B1-F267C320BE64}" srcOrd="0" destOrd="0" presId="urn:microsoft.com/office/officeart/2005/8/layout/vList5"/>
    <dgm:cxn modelId="{CAB02527-6645-429C-8C82-30A3FBD8660F}" type="presOf" srcId="{546EDA2D-4287-4290-81FA-FB1EFF3D22A5}" destId="{E736678B-57D7-4195-9D39-30DB5EE553A6}" srcOrd="0" destOrd="1" presId="urn:microsoft.com/office/officeart/2005/8/layout/vList5"/>
    <dgm:cxn modelId="{8E5E21B6-B19E-494A-A9A6-DA83B8C5B529}" srcId="{BD8ED3E3-C015-43BD-B8F6-D66549E48FC1}" destId="{70D0545E-7C95-47BE-9F40-F7CC2C8F1E5C}" srcOrd="2" destOrd="0" parTransId="{3BF79CAB-07ED-4E0E-B52C-F6E33F863041}" sibTransId="{CF553237-B153-46C8-A156-EB5D1C0CDEC6}"/>
    <dgm:cxn modelId="{63EA2054-EB47-4ECA-8618-FCCA5F1EA2C9}" srcId="{23567293-ECD1-4536-99E7-B7B02444312D}" destId="{6DACBA51-DB2E-41C0-B4A2-64245B72561F}" srcOrd="2" destOrd="0" parTransId="{3566310B-E09D-4EE6-A65F-03AC8ACC7F2D}" sibTransId="{13DFFABE-F8B9-41A3-B8D5-651072C40981}"/>
    <dgm:cxn modelId="{CA1FE178-A80B-4EEF-A33E-13497842BCB3}" type="presOf" srcId="{BD8ED3E3-C015-43BD-B8F6-D66549E48FC1}" destId="{D70EE486-7A63-4E8E-8FDB-E4D2870DCF33}" srcOrd="0" destOrd="0" presId="urn:microsoft.com/office/officeart/2005/8/layout/vList5"/>
    <dgm:cxn modelId="{9C5B16D3-A357-4153-AFC8-4FA0F94D46E3}" type="presOf" srcId="{6DACBA51-DB2E-41C0-B4A2-64245B72561F}" destId="{E736678B-57D7-4195-9D39-30DB5EE553A6}" srcOrd="0" destOrd="2" presId="urn:microsoft.com/office/officeart/2005/8/layout/vList5"/>
    <dgm:cxn modelId="{9DC40642-DF59-4C7A-9421-D95B218C1D94}" type="presOf" srcId="{70D0545E-7C95-47BE-9F40-F7CC2C8F1E5C}" destId="{CFABBB63-5BDD-4EE8-AF6D-2E25887F8D7B}" srcOrd="0" destOrd="2" presId="urn:microsoft.com/office/officeart/2005/8/layout/vList5"/>
    <dgm:cxn modelId="{70A7FA3B-0B42-4E78-9925-52536C3FA8A0}" srcId="{64BF8EF1-0F24-466E-AD1E-A57374A1E55A}" destId="{3B805452-719E-4566-B4D0-A29DD7790834}" srcOrd="1" destOrd="0" parTransId="{792248D7-0089-4974-B4BA-7B1D7773C370}" sibTransId="{BC3E59EA-06FC-4B12-B80D-C77822AAD064}"/>
    <dgm:cxn modelId="{C32B93E6-F2DC-40B3-BB00-BF38FD9BFFB3}" srcId="{BD8ED3E3-C015-43BD-B8F6-D66549E48FC1}" destId="{A8C5AFB5-D59D-492F-9855-385F05A76320}" srcOrd="0" destOrd="0" parTransId="{60CA6629-9B60-4A4B-BA26-B164CE130A12}" sibTransId="{84D909E4-BF08-4DFE-941A-54FFDD000E20}"/>
    <dgm:cxn modelId="{9AFA8813-B10C-4EA9-ACCD-6394D4A37062}" type="presOf" srcId="{64BF8EF1-0F24-466E-AD1E-A57374A1E55A}" destId="{D01C2E4C-7688-4546-A1D0-BB4AE8993B85}" srcOrd="0" destOrd="0" presId="urn:microsoft.com/office/officeart/2005/8/layout/vList5"/>
    <dgm:cxn modelId="{79FE47B8-5C55-4896-B54A-DCDA6E157A11}" srcId="{23567293-ECD1-4536-99E7-B7B02444312D}" destId="{546EDA2D-4287-4290-81FA-FB1EFF3D22A5}" srcOrd="1" destOrd="0" parTransId="{502EB548-37C8-4863-ADE3-38E8039D8E81}" sibTransId="{2AFB7464-C3FD-4C82-B452-638106D47025}"/>
    <dgm:cxn modelId="{6DDC7E6F-540E-45B5-8028-5AA944BFC34A}" srcId="{23567293-ECD1-4536-99E7-B7B02444312D}" destId="{C920827C-CDF9-4DDD-9B8D-0720C8702BF0}" srcOrd="0" destOrd="0" parTransId="{22FEF258-D1D7-44CA-851C-1F09A4DC0E61}" sibTransId="{980D1791-78F8-46EF-9B9E-0EFD535146AC}"/>
    <dgm:cxn modelId="{1BE5A606-A336-4735-95CD-6757E0B1779E}" type="presOf" srcId="{F0167A93-DBED-46C4-BA8A-A7C0BE4C5106}" destId="{EC55AEFB-1412-469D-B874-8593EA8DC012}" srcOrd="0" destOrd="0" presId="urn:microsoft.com/office/officeart/2005/8/layout/vList5"/>
    <dgm:cxn modelId="{20E64D8E-ADE8-4C50-98A9-D3D3CB3A7A43}" srcId="{3B805452-719E-4566-B4D0-A29DD7790834}" destId="{F0167A93-DBED-46C4-BA8A-A7C0BE4C5106}" srcOrd="0" destOrd="0" parTransId="{B1D43DDB-3DF8-48CF-A726-81DF2631D2E9}" sibTransId="{2FA3D415-6F7B-473F-9A52-66F5DF44A91C}"/>
    <dgm:cxn modelId="{6E055EEC-EA82-41A9-8214-91DF6A195E0A}" type="presOf" srcId="{4B799B45-2DE8-4323-BE12-88137942E9A1}" destId="{CFABBB63-5BDD-4EE8-AF6D-2E25887F8D7B}" srcOrd="0" destOrd="1" presId="urn:microsoft.com/office/officeart/2005/8/layout/vList5"/>
    <dgm:cxn modelId="{2A4C30DC-F7DC-4775-9AB3-B7F90E3C85FB}" type="presOf" srcId="{C53474C2-0610-4CE7-BC92-F031BAC581A5}" destId="{EC55AEFB-1412-469D-B874-8593EA8DC012}" srcOrd="0" destOrd="1" presId="urn:microsoft.com/office/officeart/2005/8/layout/vList5"/>
    <dgm:cxn modelId="{0CD9EB93-E085-48C9-8C3B-D7E4D4BA2D4B}" type="presOf" srcId="{3B805452-719E-4566-B4D0-A29DD7790834}" destId="{B1F0A300-BCBE-4AED-BF6A-8CE8AFE600B7}" srcOrd="0" destOrd="0" presId="urn:microsoft.com/office/officeart/2005/8/layout/vList5"/>
    <dgm:cxn modelId="{A40E24A1-27E9-49B4-8C39-6C02C4E160B0}" srcId="{64BF8EF1-0F24-466E-AD1E-A57374A1E55A}" destId="{23567293-ECD1-4536-99E7-B7B02444312D}" srcOrd="2" destOrd="0" parTransId="{226CF258-CF5D-4273-A40F-011A12F5C9FE}" sibTransId="{92F8D131-3505-46F6-8DBF-6ABF77658C78}"/>
    <dgm:cxn modelId="{F26053A5-0993-45FF-8BE6-9BB09A0D5C80}" type="presOf" srcId="{C920827C-CDF9-4DDD-9B8D-0720C8702BF0}" destId="{E736678B-57D7-4195-9D39-30DB5EE553A6}" srcOrd="0" destOrd="0" presId="urn:microsoft.com/office/officeart/2005/8/layout/vList5"/>
    <dgm:cxn modelId="{72A9B902-F3FB-42D8-BD54-7473A82D559F}" srcId="{3B805452-719E-4566-B4D0-A29DD7790834}" destId="{C53474C2-0610-4CE7-BC92-F031BAC581A5}" srcOrd="1" destOrd="0" parTransId="{EAA0B0C8-68EC-41F3-AE53-2B3752FE2405}" sibTransId="{FC167ECD-40F2-4281-891E-E2C699B7A0DE}"/>
    <dgm:cxn modelId="{0A98C71D-506F-4EF6-9161-A25AC511173C}" srcId="{BD8ED3E3-C015-43BD-B8F6-D66549E48FC1}" destId="{4B799B45-2DE8-4323-BE12-88137942E9A1}" srcOrd="1" destOrd="0" parTransId="{9A5F1905-9928-4ABD-BE0E-8E755C49FFF2}" sibTransId="{37B44EE6-8DBB-46A1-BB75-5CBB13EBE0DF}"/>
    <dgm:cxn modelId="{46DE1AEC-3AC7-459A-85BB-B4F8A20ADE32}" srcId="{64BF8EF1-0F24-466E-AD1E-A57374A1E55A}" destId="{BD8ED3E3-C015-43BD-B8F6-D66549E48FC1}" srcOrd="0" destOrd="0" parTransId="{DAA61078-B0B1-48FF-AAA1-267DEF9903C5}" sibTransId="{8C7C3E30-0403-4FA5-A7D4-41E49DF0B112}"/>
    <dgm:cxn modelId="{1BC05324-FA8F-41D2-A3F6-B28A84E935A3}" type="presOf" srcId="{A8C5AFB5-D59D-492F-9855-385F05A76320}" destId="{CFABBB63-5BDD-4EE8-AF6D-2E25887F8D7B}" srcOrd="0" destOrd="0" presId="urn:microsoft.com/office/officeart/2005/8/layout/vList5"/>
    <dgm:cxn modelId="{BDF8B889-18FE-4658-AF4B-7037AD57BF61}" type="presParOf" srcId="{D01C2E4C-7688-4546-A1D0-BB4AE8993B85}" destId="{8C4B520F-8148-4718-82E9-B44DCE5C1B6F}" srcOrd="0" destOrd="0" presId="urn:microsoft.com/office/officeart/2005/8/layout/vList5"/>
    <dgm:cxn modelId="{1E982721-4604-4708-83D1-2EDFDB34EA4E}" type="presParOf" srcId="{8C4B520F-8148-4718-82E9-B44DCE5C1B6F}" destId="{D70EE486-7A63-4E8E-8FDB-E4D2870DCF33}" srcOrd="0" destOrd="0" presId="urn:microsoft.com/office/officeart/2005/8/layout/vList5"/>
    <dgm:cxn modelId="{33F4DD60-9407-46A0-89E6-A83B314DE775}" type="presParOf" srcId="{8C4B520F-8148-4718-82E9-B44DCE5C1B6F}" destId="{CFABBB63-5BDD-4EE8-AF6D-2E25887F8D7B}" srcOrd="1" destOrd="0" presId="urn:microsoft.com/office/officeart/2005/8/layout/vList5"/>
    <dgm:cxn modelId="{02762F76-3BF8-48D5-BA89-FBB1596A9E55}" type="presParOf" srcId="{D01C2E4C-7688-4546-A1D0-BB4AE8993B85}" destId="{D8CC3F7A-9476-4066-A027-6B09A662935C}" srcOrd="1" destOrd="0" presId="urn:microsoft.com/office/officeart/2005/8/layout/vList5"/>
    <dgm:cxn modelId="{4EB1B8C8-8EC8-4A45-9D49-3F86BBE59453}" type="presParOf" srcId="{D01C2E4C-7688-4546-A1D0-BB4AE8993B85}" destId="{3BBFA1A1-B435-4C74-AF97-BCA4D8FB7FED}" srcOrd="2" destOrd="0" presId="urn:microsoft.com/office/officeart/2005/8/layout/vList5"/>
    <dgm:cxn modelId="{20F30993-CD7B-4D4D-AA0E-D1C76245AE63}" type="presParOf" srcId="{3BBFA1A1-B435-4C74-AF97-BCA4D8FB7FED}" destId="{B1F0A300-BCBE-4AED-BF6A-8CE8AFE600B7}" srcOrd="0" destOrd="0" presId="urn:microsoft.com/office/officeart/2005/8/layout/vList5"/>
    <dgm:cxn modelId="{A2999480-2EDE-43DC-8D35-7400818763D7}" type="presParOf" srcId="{3BBFA1A1-B435-4C74-AF97-BCA4D8FB7FED}" destId="{EC55AEFB-1412-469D-B874-8593EA8DC012}" srcOrd="1" destOrd="0" presId="urn:microsoft.com/office/officeart/2005/8/layout/vList5"/>
    <dgm:cxn modelId="{E671EEF1-5DA6-49B1-890E-AC0B11B7D95D}" type="presParOf" srcId="{D01C2E4C-7688-4546-A1D0-BB4AE8993B85}" destId="{9CBA294D-53F2-4A50-BE33-9C4E9425A54C}" srcOrd="3" destOrd="0" presId="urn:microsoft.com/office/officeart/2005/8/layout/vList5"/>
    <dgm:cxn modelId="{EEB1F8D4-6231-46CF-98C8-8A4503A01CC1}" type="presParOf" srcId="{D01C2E4C-7688-4546-A1D0-BB4AE8993B85}" destId="{81C9A56D-96FB-4C76-AB87-2FC0CCAC277B}" srcOrd="4" destOrd="0" presId="urn:microsoft.com/office/officeart/2005/8/layout/vList5"/>
    <dgm:cxn modelId="{D211A7D7-5E45-47D5-A645-859C280B8741}" type="presParOf" srcId="{81C9A56D-96FB-4C76-AB87-2FC0CCAC277B}" destId="{3065E048-4F72-46BA-B0B1-F267C320BE64}" srcOrd="0" destOrd="0" presId="urn:microsoft.com/office/officeart/2005/8/layout/vList5"/>
    <dgm:cxn modelId="{5A01D235-2D2C-48D3-9CBA-77C8A3B6B16E}" type="presParOf" srcId="{81C9A56D-96FB-4C76-AB87-2FC0CCAC277B}" destId="{E736678B-57D7-4195-9D39-30DB5EE553A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53FEE8-0CF4-4DF1-8DEE-E907A2206EE1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120F2051-D05A-4DDC-9EDF-EAB87D5D561A}">
      <dgm:prSet phldrT="[텍스트]"/>
      <dgm:spPr/>
      <dgm:t>
        <a:bodyPr/>
        <a:lstStyle/>
        <a:p>
          <a:pPr latinLnBrk="1"/>
          <a:r>
            <a:rPr lang="ko-KR" altLang="en-US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사업시행 전</a:t>
          </a:r>
          <a:endParaRPr lang="ko-KR" altLang="en-US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72927588-BC07-461D-A625-EA04AA1BE831}" type="parTrans" cxnId="{102FABD0-9A23-4CE3-B403-48BE3D300BC5}">
      <dgm:prSet/>
      <dgm:spPr/>
      <dgm:t>
        <a:bodyPr/>
        <a:lstStyle/>
        <a:p>
          <a:pPr latinLnBrk="1"/>
          <a:endParaRPr lang="ko-KR" altLang="en-US"/>
        </a:p>
      </dgm:t>
    </dgm:pt>
    <dgm:pt modelId="{E40A0C92-2013-45AA-8E18-8C66BB2C2EE2}" type="sibTrans" cxnId="{102FABD0-9A23-4CE3-B403-48BE3D300BC5}">
      <dgm:prSet/>
      <dgm:spPr/>
      <dgm:t>
        <a:bodyPr/>
        <a:lstStyle/>
        <a:p>
          <a:pPr latinLnBrk="1"/>
          <a:endParaRPr lang="ko-KR" altLang="en-US"/>
        </a:p>
      </dgm:t>
    </dgm:pt>
    <dgm:pt modelId="{EDD0C0AD-95D6-486E-9038-1FC907082141}">
      <dgm:prSet phldrT="[텍스트]" custT="1"/>
      <dgm:spPr/>
      <dgm:t>
        <a:bodyPr/>
        <a:lstStyle/>
        <a:p>
          <a:pPr latinLnBrk="1"/>
          <a:r>
            <a:rPr lang="ko-KR" altLang="en-US" sz="1700" dirty="0" smtClean="0"/>
            <a:t>폐기물 처리시설 확충에 따른 부지 선정과 및 재원조달 애로</a:t>
          </a:r>
          <a:endParaRPr lang="en-US" altLang="ko-KR" sz="1700" dirty="0" smtClean="0"/>
        </a:p>
      </dgm:t>
    </dgm:pt>
    <dgm:pt modelId="{E1125CEA-00EA-42C8-B840-CAE640E8AA03}" type="parTrans" cxnId="{56203E3D-BEA4-483F-8C21-9E2B8DFF38F1}">
      <dgm:prSet/>
      <dgm:spPr/>
      <dgm:t>
        <a:bodyPr/>
        <a:lstStyle/>
        <a:p>
          <a:pPr latinLnBrk="1"/>
          <a:endParaRPr lang="ko-KR" altLang="en-US"/>
        </a:p>
      </dgm:t>
    </dgm:pt>
    <dgm:pt modelId="{830C7AE9-F825-45C0-B479-7C113EE14871}" type="sibTrans" cxnId="{56203E3D-BEA4-483F-8C21-9E2B8DFF38F1}">
      <dgm:prSet/>
      <dgm:spPr/>
      <dgm:t>
        <a:bodyPr/>
        <a:lstStyle/>
        <a:p>
          <a:pPr latinLnBrk="1"/>
          <a:endParaRPr lang="ko-KR" altLang="en-US"/>
        </a:p>
      </dgm:t>
    </dgm:pt>
    <dgm:pt modelId="{06333C35-1989-4C1D-9D2C-3A075E5B0E50}">
      <dgm:prSet phldrT="[텍스트]" custT="1"/>
      <dgm:spPr/>
      <dgm:t>
        <a:bodyPr/>
        <a:lstStyle/>
        <a:p>
          <a:pPr latinLnBrk="1"/>
          <a:r>
            <a:rPr lang="ko-KR" altLang="en-US" sz="2100" b="1" cap="none" spc="50" baseline="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사업시행 이후</a:t>
          </a:r>
          <a:endParaRPr lang="ko-KR" altLang="en-US" sz="2100" b="1" cap="none" spc="50" baseline="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F0D29363-6BD7-4BA1-9E11-03ED2A2C8BD3}" type="parTrans" cxnId="{0A3A07D7-DA6B-4E15-AD81-F18E7DE299B1}">
      <dgm:prSet/>
      <dgm:spPr/>
      <dgm:t>
        <a:bodyPr/>
        <a:lstStyle/>
        <a:p>
          <a:pPr latinLnBrk="1"/>
          <a:endParaRPr lang="ko-KR" altLang="en-US"/>
        </a:p>
      </dgm:t>
    </dgm:pt>
    <dgm:pt modelId="{E11B135E-F9B6-493E-888D-FCE955EFF2A9}" type="sibTrans" cxnId="{0A3A07D7-DA6B-4E15-AD81-F18E7DE299B1}">
      <dgm:prSet/>
      <dgm:spPr/>
      <dgm:t>
        <a:bodyPr/>
        <a:lstStyle/>
        <a:p>
          <a:pPr latinLnBrk="1"/>
          <a:endParaRPr lang="ko-KR" altLang="en-US"/>
        </a:p>
      </dgm:t>
    </dgm:pt>
    <dgm:pt modelId="{F12E106B-DAF3-4160-A3D8-EB0B212A25EC}">
      <dgm:prSet phldrT="[텍스트]" custT="1"/>
      <dgm:spPr/>
      <dgm:t>
        <a:bodyPr/>
        <a:lstStyle/>
        <a:p>
          <a:pPr latinLnBrk="1"/>
          <a:r>
            <a:rPr lang="ko-KR" altLang="en-US" sz="1500" b="1" dirty="0" smtClean="0"/>
            <a:t>민간제안으로 폐기물 처리시설 후 폐기물의 안정적이며 경제적인 처리가능으로 기존매립장 사용기간이 연장됨</a:t>
          </a:r>
          <a:r>
            <a:rPr lang="en-US" altLang="ko-KR" sz="1500" b="1" dirty="0" smtClean="0"/>
            <a:t>.</a:t>
          </a:r>
          <a:endParaRPr lang="ko-KR" altLang="en-US" sz="1500" b="1" dirty="0"/>
        </a:p>
      </dgm:t>
    </dgm:pt>
    <dgm:pt modelId="{58107836-130C-4637-BB3B-D1D7C1D67996}" type="parTrans" cxnId="{0405E068-6A32-4664-BE2B-5345137C44D0}">
      <dgm:prSet/>
      <dgm:spPr/>
      <dgm:t>
        <a:bodyPr/>
        <a:lstStyle/>
        <a:p>
          <a:pPr latinLnBrk="1"/>
          <a:endParaRPr lang="ko-KR" altLang="en-US"/>
        </a:p>
      </dgm:t>
    </dgm:pt>
    <dgm:pt modelId="{D87EE7D8-B1C2-48FE-98A8-87F7035F8D73}" type="sibTrans" cxnId="{0405E068-6A32-4664-BE2B-5345137C44D0}">
      <dgm:prSet/>
      <dgm:spPr/>
      <dgm:t>
        <a:bodyPr/>
        <a:lstStyle/>
        <a:p>
          <a:pPr latinLnBrk="1"/>
          <a:endParaRPr lang="ko-KR" altLang="en-US"/>
        </a:p>
      </dgm:t>
    </dgm:pt>
    <dgm:pt modelId="{98394F40-5755-4D06-87B8-B952468224E2}">
      <dgm:prSet phldrT="[텍스트]" custT="1"/>
      <dgm:spPr/>
      <dgm:t>
        <a:bodyPr/>
        <a:lstStyle/>
        <a:p>
          <a:pPr latinLnBrk="1"/>
          <a:r>
            <a:rPr lang="ko-KR" altLang="en-US" sz="1500" b="1" dirty="0" smtClean="0"/>
            <a:t>소각시설 설치에 따른 군 예산절감</a:t>
          </a:r>
          <a:r>
            <a:rPr lang="en-US" altLang="ko-KR" sz="1500" b="1" dirty="0" smtClean="0"/>
            <a:t>-</a:t>
          </a:r>
          <a:r>
            <a:rPr lang="ko-KR" altLang="en-US" sz="1500" b="1" dirty="0" smtClean="0"/>
            <a:t>소각시설 설치비 </a:t>
          </a:r>
          <a:r>
            <a:rPr lang="en-US" altLang="ko-KR" sz="1500" b="1" dirty="0" smtClean="0"/>
            <a:t>:100</a:t>
          </a:r>
          <a:r>
            <a:rPr lang="ko-KR" altLang="en-US" sz="1500" b="1" dirty="0" smtClean="0"/>
            <a:t>톤</a:t>
          </a:r>
          <a:r>
            <a:rPr lang="en-US" altLang="ko-KR" sz="1500" b="1" dirty="0" smtClean="0"/>
            <a:t>/</a:t>
          </a:r>
          <a:r>
            <a:rPr lang="ko-KR" altLang="en-US" sz="1500" b="1" dirty="0" smtClean="0"/>
            <a:t>일 설치시 </a:t>
          </a:r>
          <a:r>
            <a:rPr lang="en-US" altLang="ko-KR" sz="1500" b="1" dirty="0" smtClean="0"/>
            <a:t>300</a:t>
          </a:r>
          <a:r>
            <a:rPr lang="ko-KR" altLang="en-US" sz="1500" b="1" dirty="0" smtClean="0"/>
            <a:t>억 정도 소요</a:t>
          </a:r>
          <a:endParaRPr lang="ko-KR" altLang="en-US" sz="1500" b="1" dirty="0"/>
        </a:p>
      </dgm:t>
    </dgm:pt>
    <dgm:pt modelId="{35C9A67D-A48A-4DBE-B166-0A611870305F}" type="parTrans" cxnId="{D84B8D24-F5CC-4A4B-B0BA-3B266D87C512}">
      <dgm:prSet/>
      <dgm:spPr/>
      <dgm:t>
        <a:bodyPr/>
        <a:lstStyle/>
        <a:p>
          <a:pPr latinLnBrk="1"/>
          <a:endParaRPr lang="ko-KR" altLang="en-US"/>
        </a:p>
      </dgm:t>
    </dgm:pt>
    <dgm:pt modelId="{DBF1400D-E65F-46F3-AE04-4C5CD4B14CF1}" type="sibTrans" cxnId="{D84B8D24-F5CC-4A4B-B0BA-3B266D87C512}">
      <dgm:prSet/>
      <dgm:spPr/>
      <dgm:t>
        <a:bodyPr/>
        <a:lstStyle/>
        <a:p>
          <a:pPr latinLnBrk="1"/>
          <a:endParaRPr lang="ko-KR" altLang="en-US"/>
        </a:p>
      </dgm:t>
    </dgm:pt>
    <dgm:pt modelId="{AA9B902F-84F0-452F-8639-CAB2EB94348E}">
      <dgm:prSet phldrT="[텍스트]" custT="1"/>
      <dgm:spPr/>
      <dgm:t>
        <a:bodyPr/>
        <a:lstStyle/>
        <a:p>
          <a:pPr latinLnBrk="1"/>
          <a:r>
            <a:rPr lang="ko-KR" altLang="en-US" sz="1500" b="1" dirty="0" smtClean="0"/>
            <a:t>소각 시 발생되는 </a:t>
          </a:r>
          <a:r>
            <a:rPr lang="ko-KR" altLang="en-US" sz="1500" b="1" dirty="0" err="1" smtClean="0"/>
            <a:t>폐열</a:t>
          </a:r>
          <a:r>
            <a:rPr lang="ko-KR" altLang="en-US" sz="1500" b="1" dirty="0" smtClean="0"/>
            <a:t> </a:t>
          </a:r>
          <a:r>
            <a:rPr lang="en-US" altLang="ko-KR" sz="1500" b="1" dirty="0" smtClean="0"/>
            <a:t>(20~25</a:t>
          </a:r>
          <a:r>
            <a:rPr lang="ko-KR" altLang="en-US" sz="1500" b="1" dirty="0" smtClean="0"/>
            <a:t>톤</a:t>
          </a:r>
          <a:r>
            <a:rPr lang="en-US" altLang="ko-KR" sz="1500" b="1" dirty="0" smtClean="0"/>
            <a:t>/</a:t>
          </a:r>
          <a:r>
            <a:rPr lang="ko-KR" altLang="en-US" sz="1500" b="1" dirty="0" smtClean="0"/>
            <a:t>시간</a:t>
          </a:r>
          <a:r>
            <a:rPr lang="en-US" altLang="ko-KR" sz="1500" b="1" dirty="0" smtClean="0"/>
            <a:t>)</a:t>
          </a:r>
          <a:r>
            <a:rPr lang="ko-KR" altLang="en-US" sz="1500" b="1" dirty="0" smtClean="0"/>
            <a:t>재활용으로 에너지절약</a:t>
          </a:r>
          <a:r>
            <a:rPr lang="en-US" altLang="ko-KR" sz="1500" b="1" dirty="0" smtClean="0"/>
            <a:t>-</a:t>
          </a:r>
          <a:r>
            <a:rPr lang="ko-KR" altLang="en-US" sz="1500" b="1" dirty="0" smtClean="0"/>
            <a:t>인근산업단지 스팀공급</a:t>
          </a:r>
          <a:r>
            <a:rPr lang="en-US" altLang="ko-KR" sz="1500" b="1" dirty="0" smtClean="0"/>
            <a:t>(600</a:t>
          </a:r>
          <a:r>
            <a:rPr lang="ko-KR" altLang="en-US" sz="1500" b="1" dirty="0" smtClean="0"/>
            <a:t>톤</a:t>
          </a:r>
          <a:r>
            <a:rPr lang="en-US" altLang="ko-KR" sz="1500" b="1" dirty="0" smtClean="0"/>
            <a:t>/</a:t>
          </a:r>
          <a:r>
            <a:rPr lang="ko-KR" altLang="en-US" sz="1500" b="1" dirty="0" smtClean="0"/>
            <a:t>일</a:t>
          </a:r>
          <a:r>
            <a:rPr lang="en-US" altLang="ko-KR" sz="1500" b="1" dirty="0" smtClean="0"/>
            <a:t>) , </a:t>
          </a:r>
          <a:r>
            <a:rPr lang="ko-KR" altLang="en-US" sz="1500" b="1" dirty="0" err="1" smtClean="0"/>
            <a:t>폐열을</a:t>
          </a:r>
          <a:r>
            <a:rPr lang="ko-KR" altLang="en-US" sz="1500" b="1" dirty="0" smtClean="0"/>
            <a:t> 이용한 전력생산 </a:t>
          </a:r>
          <a:r>
            <a:rPr lang="en-US" altLang="ko-KR" sz="1500" b="1" dirty="0" smtClean="0"/>
            <a:t>(1,000kw/</a:t>
          </a:r>
          <a:r>
            <a:rPr lang="ko-KR" altLang="en-US" sz="1500" b="1" dirty="0" smtClean="0"/>
            <a:t>일</a:t>
          </a:r>
          <a:r>
            <a:rPr lang="en-US" altLang="ko-KR" sz="1500" b="1" dirty="0" smtClean="0"/>
            <a:t>)                             </a:t>
          </a:r>
          <a:endParaRPr lang="ko-KR" altLang="en-US" sz="1500" b="1" dirty="0"/>
        </a:p>
      </dgm:t>
    </dgm:pt>
    <dgm:pt modelId="{D43A19AB-AB27-41F4-BED5-BE1879539147}" type="parTrans" cxnId="{76817B09-5DCE-411C-BD7E-BD00CBEC2577}">
      <dgm:prSet/>
      <dgm:spPr/>
      <dgm:t>
        <a:bodyPr/>
        <a:lstStyle/>
        <a:p>
          <a:pPr latinLnBrk="1"/>
          <a:endParaRPr lang="ko-KR" altLang="en-US"/>
        </a:p>
      </dgm:t>
    </dgm:pt>
    <dgm:pt modelId="{DCF59061-08F6-4618-82BB-0BE629DD56CD}" type="sibTrans" cxnId="{76817B09-5DCE-411C-BD7E-BD00CBEC2577}">
      <dgm:prSet/>
      <dgm:spPr/>
      <dgm:t>
        <a:bodyPr/>
        <a:lstStyle/>
        <a:p>
          <a:pPr latinLnBrk="1"/>
          <a:endParaRPr lang="ko-KR" altLang="en-US"/>
        </a:p>
      </dgm:t>
    </dgm:pt>
    <dgm:pt modelId="{9BB3110E-50DF-4D6E-8800-C5E0940FB3B8}" type="pres">
      <dgm:prSet presAssocID="{B753FEE8-0CF4-4DF1-8DEE-E907A2206EE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6F27FB-C771-4726-8022-3BB0B957FF56}" type="pres">
      <dgm:prSet presAssocID="{120F2051-D05A-4DDC-9EDF-EAB87D5D561A}" presName="composite" presStyleCnt="0"/>
      <dgm:spPr/>
    </dgm:pt>
    <dgm:pt modelId="{4B54129B-1AA5-493D-943C-6CBDA03CB7A2}" type="pres">
      <dgm:prSet presAssocID="{120F2051-D05A-4DDC-9EDF-EAB87D5D561A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F5AFB57-9C94-4B01-878B-E8E0964570F9}" type="pres">
      <dgm:prSet presAssocID="{120F2051-D05A-4DDC-9EDF-EAB87D5D561A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9F47F14-6DC7-4C9C-A564-6F05E6EDBB34}" type="pres">
      <dgm:prSet presAssocID="{E40A0C92-2013-45AA-8E18-8C66BB2C2EE2}" presName="sp" presStyleCnt="0"/>
      <dgm:spPr/>
    </dgm:pt>
    <dgm:pt modelId="{A1B14C84-AD9A-423D-A2EB-C43C788DAEF5}" type="pres">
      <dgm:prSet presAssocID="{06333C35-1989-4C1D-9D2C-3A075E5B0E50}" presName="composite" presStyleCnt="0"/>
      <dgm:spPr/>
    </dgm:pt>
    <dgm:pt modelId="{1F2AF79B-5CCB-444B-938E-2BE18C32E7A4}" type="pres">
      <dgm:prSet presAssocID="{06333C35-1989-4C1D-9D2C-3A075E5B0E50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702ACB0-749C-4DA1-B690-A832034CDEEC}" type="pres">
      <dgm:prSet presAssocID="{06333C35-1989-4C1D-9D2C-3A075E5B0E50}" presName="descendantText" presStyleLbl="alignAcc1" presStyleIdx="1" presStyleCnt="2" custScaleY="20873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A171567-BB8A-4FA8-9F86-46D794B30BAF}" type="presOf" srcId="{98394F40-5755-4D06-87B8-B952468224E2}" destId="{9702ACB0-749C-4DA1-B690-A832034CDEEC}" srcOrd="0" destOrd="1" presId="urn:microsoft.com/office/officeart/2005/8/layout/chevron2"/>
    <dgm:cxn modelId="{9D7AD41E-4F48-47A0-ACDE-9BF0E1E60CDA}" type="presOf" srcId="{F12E106B-DAF3-4160-A3D8-EB0B212A25EC}" destId="{9702ACB0-749C-4DA1-B690-A832034CDEEC}" srcOrd="0" destOrd="0" presId="urn:microsoft.com/office/officeart/2005/8/layout/chevron2"/>
    <dgm:cxn modelId="{56203E3D-BEA4-483F-8C21-9E2B8DFF38F1}" srcId="{120F2051-D05A-4DDC-9EDF-EAB87D5D561A}" destId="{EDD0C0AD-95D6-486E-9038-1FC907082141}" srcOrd="0" destOrd="0" parTransId="{E1125CEA-00EA-42C8-B840-CAE640E8AA03}" sibTransId="{830C7AE9-F825-45C0-B479-7C113EE14871}"/>
    <dgm:cxn modelId="{A85FCB0B-8C9B-4E3A-AB7F-82F45BC3FCD1}" type="presOf" srcId="{120F2051-D05A-4DDC-9EDF-EAB87D5D561A}" destId="{4B54129B-1AA5-493D-943C-6CBDA03CB7A2}" srcOrd="0" destOrd="0" presId="urn:microsoft.com/office/officeart/2005/8/layout/chevron2"/>
    <dgm:cxn modelId="{0405E068-6A32-4664-BE2B-5345137C44D0}" srcId="{06333C35-1989-4C1D-9D2C-3A075E5B0E50}" destId="{F12E106B-DAF3-4160-A3D8-EB0B212A25EC}" srcOrd="0" destOrd="0" parTransId="{58107836-130C-4637-BB3B-D1D7C1D67996}" sibTransId="{D87EE7D8-B1C2-48FE-98A8-87F7035F8D73}"/>
    <dgm:cxn modelId="{76817B09-5DCE-411C-BD7E-BD00CBEC2577}" srcId="{06333C35-1989-4C1D-9D2C-3A075E5B0E50}" destId="{AA9B902F-84F0-452F-8639-CAB2EB94348E}" srcOrd="2" destOrd="0" parTransId="{D43A19AB-AB27-41F4-BED5-BE1879539147}" sibTransId="{DCF59061-08F6-4618-82BB-0BE629DD56CD}"/>
    <dgm:cxn modelId="{102FABD0-9A23-4CE3-B403-48BE3D300BC5}" srcId="{B753FEE8-0CF4-4DF1-8DEE-E907A2206EE1}" destId="{120F2051-D05A-4DDC-9EDF-EAB87D5D561A}" srcOrd="0" destOrd="0" parTransId="{72927588-BC07-461D-A625-EA04AA1BE831}" sibTransId="{E40A0C92-2013-45AA-8E18-8C66BB2C2EE2}"/>
    <dgm:cxn modelId="{F8710B56-A1DA-43DB-A176-13D268F871CB}" type="presOf" srcId="{06333C35-1989-4C1D-9D2C-3A075E5B0E50}" destId="{1F2AF79B-5CCB-444B-938E-2BE18C32E7A4}" srcOrd="0" destOrd="0" presId="urn:microsoft.com/office/officeart/2005/8/layout/chevron2"/>
    <dgm:cxn modelId="{A834A4C6-89B0-42F2-8FD2-5926DFCEF3BD}" type="presOf" srcId="{B753FEE8-0CF4-4DF1-8DEE-E907A2206EE1}" destId="{9BB3110E-50DF-4D6E-8800-C5E0940FB3B8}" srcOrd="0" destOrd="0" presId="urn:microsoft.com/office/officeart/2005/8/layout/chevron2"/>
    <dgm:cxn modelId="{0A3A07D7-DA6B-4E15-AD81-F18E7DE299B1}" srcId="{B753FEE8-0CF4-4DF1-8DEE-E907A2206EE1}" destId="{06333C35-1989-4C1D-9D2C-3A075E5B0E50}" srcOrd="1" destOrd="0" parTransId="{F0D29363-6BD7-4BA1-9E11-03ED2A2C8BD3}" sibTransId="{E11B135E-F9B6-493E-888D-FCE955EFF2A9}"/>
    <dgm:cxn modelId="{64E6589E-EA3C-43DA-97D0-18921CC876D8}" type="presOf" srcId="{EDD0C0AD-95D6-486E-9038-1FC907082141}" destId="{DF5AFB57-9C94-4B01-878B-E8E0964570F9}" srcOrd="0" destOrd="0" presId="urn:microsoft.com/office/officeart/2005/8/layout/chevron2"/>
    <dgm:cxn modelId="{697B1CCA-1489-4E72-B0EF-1F64F69F68F8}" type="presOf" srcId="{AA9B902F-84F0-452F-8639-CAB2EB94348E}" destId="{9702ACB0-749C-4DA1-B690-A832034CDEEC}" srcOrd="0" destOrd="2" presId="urn:microsoft.com/office/officeart/2005/8/layout/chevron2"/>
    <dgm:cxn modelId="{D84B8D24-F5CC-4A4B-B0BA-3B266D87C512}" srcId="{06333C35-1989-4C1D-9D2C-3A075E5B0E50}" destId="{98394F40-5755-4D06-87B8-B952468224E2}" srcOrd="1" destOrd="0" parTransId="{35C9A67D-A48A-4DBE-B166-0A611870305F}" sibTransId="{DBF1400D-E65F-46F3-AE04-4C5CD4B14CF1}"/>
    <dgm:cxn modelId="{2CB514FD-D592-4B3F-8A37-36782EECA508}" type="presParOf" srcId="{9BB3110E-50DF-4D6E-8800-C5E0940FB3B8}" destId="{496F27FB-C771-4726-8022-3BB0B957FF56}" srcOrd="0" destOrd="0" presId="urn:microsoft.com/office/officeart/2005/8/layout/chevron2"/>
    <dgm:cxn modelId="{385B2D37-08C3-4086-B9FD-E002A36CCB9C}" type="presParOf" srcId="{496F27FB-C771-4726-8022-3BB0B957FF56}" destId="{4B54129B-1AA5-493D-943C-6CBDA03CB7A2}" srcOrd="0" destOrd="0" presId="urn:microsoft.com/office/officeart/2005/8/layout/chevron2"/>
    <dgm:cxn modelId="{A6A587CC-AA39-4E4F-8D2F-0F7E8D00F985}" type="presParOf" srcId="{496F27FB-C771-4726-8022-3BB0B957FF56}" destId="{DF5AFB57-9C94-4B01-878B-E8E0964570F9}" srcOrd="1" destOrd="0" presId="urn:microsoft.com/office/officeart/2005/8/layout/chevron2"/>
    <dgm:cxn modelId="{88DA2647-B123-4315-98AF-20CB467C6410}" type="presParOf" srcId="{9BB3110E-50DF-4D6E-8800-C5E0940FB3B8}" destId="{F9F47F14-6DC7-4C9C-A564-6F05E6EDBB34}" srcOrd="1" destOrd="0" presId="urn:microsoft.com/office/officeart/2005/8/layout/chevron2"/>
    <dgm:cxn modelId="{A4411ADA-FB9C-4CDE-BE95-3549ACBF4EFE}" type="presParOf" srcId="{9BB3110E-50DF-4D6E-8800-C5E0940FB3B8}" destId="{A1B14C84-AD9A-423D-A2EB-C43C788DAEF5}" srcOrd="2" destOrd="0" presId="urn:microsoft.com/office/officeart/2005/8/layout/chevron2"/>
    <dgm:cxn modelId="{EC949931-EDA8-4583-90DD-60F5C9EA101E}" type="presParOf" srcId="{A1B14C84-AD9A-423D-A2EB-C43C788DAEF5}" destId="{1F2AF79B-5CCB-444B-938E-2BE18C32E7A4}" srcOrd="0" destOrd="0" presId="urn:microsoft.com/office/officeart/2005/8/layout/chevron2"/>
    <dgm:cxn modelId="{E4626AD7-959C-473F-A7B0-00D353F70CCE}" type="presParOf" srcId="{A1B14C84-AD9A-423D-A2EB-C43C788DAEF5}" destId="{9702ACB0-749C-4DA1-B690-A832034CDEE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CD2E9E-29CF-4CD1-BDEC-F244B3611443}" type="doc">
      <dgm:prSet loTypeId="urn:microsoft.com/office/officeart/2005/8/layout/radial3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858A6A4C-4382-4FC0-9FEA-AE14B4769310}">
      <dgm:prSet phldrT="[텍스트]" custT="1"/>
      <dgm:spPr/>
      <dgm:t>
        <a:bodyPr/>
        <a:lstStyle/>
        <a:p>
          <a:pPr latinLnBrk="1"/>
          <a:r>
            <a:rPr lang="ko-KR" altLang="en-US" sz="1800" baseline="0" dirty="0" smtClean="0">
              <a:latin typeface="HY동녘M" pitchFamily="18" charset="-127"/>
              <a:ea typeface="HY동녘M" pitchFamily="18" charset="-127"/>
            </a:rPr>
            <a:t>칠곡군</a:t>
          </a:r>
          <a:endParaRPr lang="en-US" altLang="ko-KR" sz="1800" baseline="0" dirty="0" smtClean="0">
            <a:latin typeface="HY동녘M" pitchFamily="18" charset="-127"/>
            <a:ea typeface="HY동녘M" pitchFamily="18" charset="-127"/>
          </a:endParaRPr>
        </a:p>
        <a:p>
          <a:pPr latinLnBrk="1"/>
          <a:r>
            <a:rPr lang="ko-KR" altLang="en-US" sz="1800" baseline="0" dirty="0" smtClean="0">
              <a:latin typeface="HY동녘M" pitchFamily="18" charset="-127"/>
              <a:ea typeface="HY동녘M" pitchFamily="18" charset="-127"/>
            </a:rPr>
            <a:t>환경종합센터</a:t>
          </a:r>
          <a:endParaRPr lang="en-US" altLang="ko-KR" sz="1800" baseline="0" dirty="0" smtClean="0">
            <a:latin typeface="HY동녘M" pitchFamily="18" charset="-127"/>
            <a:ea typeface="HY동녘M" pitchFamily="18" charset="-127"/>
          </a:endParaRPr>
        </a:p>
        <a:p>
          <a:pPr latinLnBrk="1"/>
          <a:r>
            <a:rPr lang="ko-KR" altLang="en-US" sz="1800" baseline="0" dirty="0" smtClean="0">
              <a:latin typeface="HY동녘M" pitchFamily="18" charset="-127"/>
              <a:ea typeface="HY동녘M" pitchFamily="18" charset="-127"/>
            </a:rPr>
            <a:t>순수운영비</a:t>
          </a:r>
          <a:endParaRPr lang="en-US" altLang="ko-KR" sz="1800" baseline="0" dirty="0" smtClean="0">
            <a:latin typeface="HY동녘M" pitchFamily="18" charset="-127"/>
            <a:ea typeface="HY동녘M" pitchFamily="18" charset="-127"/>
          </a:endParaRPr>
        </a:p>
        <a:p>
          <a:pPr latinLnBrk="1"/>
          <a:r>
            <a:rPr lang="en-US" altLang="ko-KR" sz="1800" baseline="0" dirty="0" smtClean="0">
              <a:solidFill>
                <a:srgbClr val="FF0066"/>
              </a:solidFill>
              <a:latin typeface="HY동녘M" pitchFamily="18" charset="-127"/>
              <a:ea typeface="HY동녘M" pitchFamily="18" charset="-127"/>
            </a:rPr>
            <a:t>178,000/Ton</a:t>
          </a:r>
          <a:endParaRPr lang="ko-KR" altLang="en-US" sz="1800" baseline="0" dirty="0">
            <a:solidFill>
              <a:srgbClr val="FF0066"/>
            </a:solidFill>
            <a:latin typeface="HY동녘M" pitchFamily="18" charset="-127"/>
            <a:ea typeface="HY동녘M" pitchFamily="18" charset="-127"/>
          </a:endParaRPr>
        </a:p>
      </dgm:t>
    </dgm:pt>
    <dgm:pt modelId="{FC2EF610-39AF-45E5-B3A4-BAF641F237E2}" type="parTrans" cxnId="{919E4376-B345-4BF2-B6A4-11C526D22CC7}">
      <dgm:prSet/>
      <dgm:spPr/>
      <dgm:t>
        <a:bodyPr/>
        <a:lstStyle/>
        <a:p>
          <a:pPr latinLnBrk="1"/>
          <a:endParaRPr lang="ko-KR" altLang="en-US"/>
        </a:p>
      </dgm:t>
    </dgm:pt>
    <dgm:pt modelId="{F00E07F0-1929-42EE-A0EE-D7720CBAC0C9}" type="sibTrans" cxnId="{919E4376-B345-4BF2-B6A4-11C526D22CC7}">
      <dgm:prSet/>
      <dgm:spPr/>
      <dgm:t>
        <a:bodyPr/>
        <a:lstStyle/>
        <a:p>
          <a:pPr latinLnBrk="1"/>
          <a:endParaRPr lang="ko-KR" altLang="en-US"/>
        </a:p>
      </dgm:t>
    </dgm:pt>
    <dgm:pt modelId="{B6D44673-0CBE-44FA-B29E-396520788788}" type="pres">
      <dgm:prSet presAssocID="{53CD2E9E-29CF-4CD1-BDEC-F244B361144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41AD73D-9F88-4B8C-9C99-7F3D0A22CC7B}" type="pres">
      <dgm:prSet presAssocID="{53CD2E9E-29CF-4CD1-BDEC-F244B3611443}" presName="radial" presStyleCnt="0">
        <dgm:presLayoutVars>
          <dgm:animLvl val="ctr"/>
        </dgm:presLayoutVars>
      </dgm:prSet>
      <dgm:spPr/>
    </dgm:pt>
    <dgm:pt modelId="{A8ECE9E2-3BB8-4752-863A-A2B830C04735}" type="pres">
      <dgm:prSet presAssocID="{858A6A4C-4382-4FC0-9FEA-AE14B4769310}" presName="centerShape" presStyleLbl="vennNode1" presStyleIdx="0" presStyleCnt="1" custScaleX="160000" custScaleY="83774" custLinFactNeighborY="2864"/>
      <dgm:spPr/>
      <dgm:t>
        <a:bodyPr/>
        <a:lstStyle/>
        <a:p>
          <a:pPr latinLnBrk="1"/>
          <a:endParaRPr lang="ko-KR" altLang="en-US"/>
        </a:p>
      </dgm:t>
    </dgm:pt>
  </dgm:ptLst>
  <dgm:cxnLst>
    <dgm:cxn modelId="{919E4376-B345-4BF2-B6A4-11C526D22CC7}" srcId="{53CD2E9E-29CF-4CD1-BDEC-F244B3611443}" destId="{858A6A4C-4382-4FC0-9FEA-AE14B4769310}" srcOrd="0" destOrd="0" parTransId="{FC2EF610-39AF-45E5-B3A4-BAF641F237E2}" sibTransId="{F00E07F0-1929-42EE-A0EE-D7720CBAC0C9}"/>
    <dgm:cxn modelId="{4D506EF9-4089-4642-AC22-63C00685C210}" type="presOf" srcId="{858A6A4C-4382-4FC0-9FEA-AE14B4769310}" destId="{A8ECE9E2-3BB8-4752-863A-A2B830C04735}" srcOrd="0" destOrd="0" presId="urn:microsoft.com/office/officeart/2005/8/layout/radial3"/>
    <dgm:cxn modelId="{D69EFC23-0170-4B2A-8AF9-25EB3EFE907C}" type="presOf" srcId="{53CD2E9E-29CF-4CD1-BDEC-F244B3611443}" destId="{B6D44673-0CBE-44FA-B29E-396520788788}" srcOrd="0" destOrd="0" presId="urn:microsoft.com/office/officeart/2005/8/layout/radial3"/>
    <dgm:cxn modelId="{DC5721B9-F65F-438C-A302-6E3F73F1F90D}" type="presParOf" srcId="{B6D44673-0CBE-44FA-B29E-396520788788}" destId="{141AD73D-9F88-4B8C-9C99-7F3D0A22CC7B}" srcOrd="0" destOrd="0" presId="urn:microsoft.com/office/officeart/2005/8/layout/radial3"/>
    <dgm:cxn modelId="{4AE8AA6D-9A88-4591-A7C6-6E640B3A503B}" type="presParOf" srcId="{141AD73D-9F88-4B8C-9C99-7F3D0A22CC7B}" destId="{A8ECE9E2-3BB8-4752-863A-A2B830C04735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BCCDAB-B475-412F-9DF6-ECB6955A8F23}" type="doc">
      <dgm:prSet loTypeId="urn:microsoft.com/office/officeart/2005/8/layout/radial6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E2A8467B-F252-43E5-A123-85CB332CC1F6}">
      <dgm:prSet phldrT="[텍스트]" custT="1"/>
      <dgm:spPr>
        <a:solidFill>
          <a:srgbClr val="FF99CC"/>
        </a:solidFill>
      </dgm:spPr>
      <dgm:t>
        <a:bodyPr/>
        <a:lstStyle/>
        <a:p>
          <a:pPr latinLnBrk="1"/>
          <a:r>
            <a:rPr lang="ko-KR" altLang="en-US" sz="2200" b="0" cap="none" spc="0" dirty="0" smtClean="0">
              <a:ln w="3175" cmpd="sng">
                <a:noFill/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동녘B" pitchFamily="18" charset="-127"/>
              <a:ea typeface="HY동녘B" pitchFamily="18" charset="-127"/>
            </a:rPr>
            <a:t>주식회사</a:t>
          </a:r>
          <a:endParaRPr lang="en-US" altLang="ko-KR" sz="2200" b="0" cap="none" spc="0" dirty="0" smtClean="0">
            <a:ln w="3175" cmpd="sng">
              <a:noFill/>
              <a:prstDash val="solid"/>
            </a:ln>
            <a:solidFill>
              <a:srgbClr val="FFFFFF"/>
            </a:solidFill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HY동녘B" pitchFamily="18" charset="-127"/>
            <a:ea typeface="HY동녘B" pitchFamily="18" charset="-127"/>
          </a:endParaRPr>
        </a:p>
        <a:p>
          <a:pPr latinLnBrk="1"/>
          <a:r>
            <a:rPr lang="ko-KR" altLang="en-US" sz="2200" b="0" cap="none" spc="0" dirty="0" smtClean="0">
              <a:ln w="3175" cmpd="sng">
                <a:noFill/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동녘B" pitchFamily="18" charset="-127"/>
              <a:ea typeface="HY동녘B" pitchFamily="18" charset="-127"/>
            </a:rPr>
            <a:t>제일에너지</a:t>
          </a:r>
          <a:endParaRPr lang="en-US" altLang="ko-KR" sz="2200" b="0" cap="none" spc="0" dirty="0" smtClean="0">
            <a:ln w="3175" cmpd="sng">
              <a:noFill/>
              <a:prstDash val="solid"/>
            </a:ln>
            <a:solidFill>
              <a:srgbClr val="FFFFFF"/>
            </a:solidFill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HY동녘B" pitchFamily="18" charset="-127"/>
            <a:ea typeface="HY동녘B" pitchFamily="18" charset="-127"/>
          </a:endParaRPr>
        </a:p>
        <a:p>
          <a:pPr latinLnBrk="1"/>
          <a:r>
            <a:rPr lang="en-US" altLang="ko-KR" sz="1600" b="0" cap="none" spc="0" dirty="0" smtClean="0">
              <a:ln w="3175" cmpd="sng">
                <a:noFill/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동녘B" pitchFamily="18" charset="-127"/>
              <a:ea typeface="HY동녘B" pitchFamily="18" charset="-127"/>
            </a:rPr>
            <a:t>JEIL ENERGY</a:t>
          </a:r>
          <a:endParaRPr lang="ko-KR" altLang="en-US" sz="1600" b="0" cap="none" spc="0" dirty="0">
            <a:ln w="3175" cmpd="sng">
              <a:noFill/>
              <a:prstDash val="solid"/>
            </a:ln>
            <a:solidFill>
              <a:srgbClr val="FFFFFF"/>
            </a:solidFill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HY동녘B" pitchFamily="18" charset="-127"/>
            <a:ea typeface="HY동녘B" pitchFamily="18" charset="-127"/>
          </a:endParaRPr>
        </a:p>
      </dgm:t>
    </dgm:pt>
    <dgm:pt modelId="{A0F681C1-BA8F-4B90-A8CE-C303EC447CDE}" type="parTrans" cxnId="{3221E639-D825-4B14-91FB-C3A99D4ECCDC}">
      <dgm:prSet/>
      <dgm:spPr/>
      <dgm:t>
        <a:bodyPr/>
        <a:lstStyle/>
        <a:p>
          <a:pPr latinLnBrk="1"/>
          <a:endParaRPr lang="ko-KR" altLang="en-US">
            <a:latin typeface="HY동녘B" pitchFamily="18" charset="-127"/>
            <a:ea typeface="HY동녘B" pitchFamily="18" charset="-127"/>
          </a:endParaRPr>
        </a:p>
      </dgm:t>
    </dgm:pt>
    <dgm:pt modelId="{4360DA98-1401-4D46-9F8B-1D53937B6CB6}" type="sibTrans" cxnId="{3221E639-D825-4B14-91FB-C3A99D4ECCDC}">
      <dgm:prSet/>
      <dgm:spPr/>
      <dgm:t>
        <a:bodyPr/>
        <a:lstStyle/>
        <a:p>
          <a:pPr latinLnBrk="1"/>
          <a:endParaRPr lang="ko-KR" altLang="en-US">
            <a:latin typeface="HY동녘B" pitchFamily="18" charset="-127"/>
            <a:ea typeface="HY동녘B" pitchFamily="18" charset="-127"/>
          </a:endParaRPr>
        </a:p>
      </dgm:t>
    </dgm:pt>
    <dgm:pt modelId="{857E85F1-E7F1-4AAD-A418-FA80506DBBF2}">
      <dgm:prSet phldrT="[텍스트]" custT="1"/>
      <dgm:spPr/>
      <dgm:t>
        <a:bodyPr/>
        <a:lstStyle/>
        <a:p>
          <a:pPr latinLnBrk="1"/>
          <a:r>
            <a:rPr lang="ko-KR" altLang="en-US" sz="2600" dirty="0" err="1" smtClean="0">
              <a:latin typeface="HY동녘B" pitchFamily="18" charset="-127"/>
              <a:ea typeface="HY동녘B" pitchFamily="18" charset="-127"/>
            </a:rPr>
            <a:t>환경성</a:t>
          </a:r>
          <a:endParaRPr lang="ko-KR" altLang="en-US" sz="2600" dirty="0">
            <a:latin typeface="HY동녘B" pitchFamily="18" charset="-127"/>
            <a:ea typeface="HY동녘B" pitchFamily="18" charset="-127"/>
          </a:endParaRPr>
        </a:p>
      </dgm:t>
    </dgm:pt>
    <dgm:pt modelId="{09923518-4D28-4EAF-9B34-01FFCA8271B4}" type="parTrans" cxnId="{CAB8AB9B-E366-443E-ABE9-180357BB8579}">
      <dgm:prSet/>
      <dgm:spPr/>
      <dgm:t>
        <a:bodyPr/>
        <a:lstStyle/>
        <a:p>
          <a:pPr latinLnBrk="1"/>
          <a:endParaRPr lang="ko-KR" altLang="en-US">
            <a:latin typeface="HY동녘B" pitchFamily="18" charset="-127"/>
            <a:ea typeface="HY동녘B" pitchFamily="18" charset="-127"/>
          </a:endParaRPr>
        </a:p>
      </dgm:t>
    </dgm:pt>
    <dgm:pt modelId="{E64B9FB2-F554-41AB-91B2-2B60DAA3D88E}" type="sibTrans" cxnId="{CAB8AB9B-E366-443E-ABE9-180357BB8579}">
      <dgm:prSet/>
      <dgm:spPr/>
      <dgm:t>
        <a:bodyPr/>
        <a:lstStyle/>
        <a:p>
          <a:pPr latinLnBrk="1"/>
          <a:endParaRPr lang="ko-KR" altLang="en-US">
            <a:latin typeface="HY동녘B" pitchFamily="18" charset="-127"/>
            <a:ea typeface="HY동녘B" pitchFamily="18" charset="-127"/>
          </a:endParaRPr>
        </a:p>
      </dgm:t>
    </dgm:pt>
    <dgm:pt modelId="{D80C1314-E1E7-4058-835F-3F03832EDA9B}">
      <dgm:prSet phldrT="[텍스트]" custT="1"/>
      <dgm:spPr/>
      <dgm:t>
        <a:bodyPr/>
        <a:lstStyle/>
        <a:p>
          <a:pPr latinLnBrk="1"/>
          <a:r>
            <a:rPr lang="ko-KR" altLang="en-US" sz="2600" dirty="0" err="1" smtClean="0">
              <a:latin typeface="HY동녘B" pitchFamily="18" charset="-127"/>
              <a:ea typeface="HY동녘B" pitchFamily="18" charset="-127"/>
            </a:rPr>
            <a:t>기술성</a:t>
          </a:r>
          <a:endParaRPr lang="ko-KR" altLang="en-US" sz="2600" dirty="0">
            <a:latin typeface="HY동녘B" pitchFamily="18" charset="-127"/>
            <a:ea typeface="HY동녘B" pitchFamily="18" charset="-127"/>
          </a:endParaRPr>
        </a:p>
      </dgm:t>
    </dgm:pt>
    <dgm:pt modelId="{B747BB6E-5B3B-48E2-8526-EE6438106924}" type="parTrans" cxnId="{96DB9B9C-7BCB-4482-B07C-7E871E76B94D}">
      <dgm:prSet/>
      <dgm:spPr/>
      <dgm:t>
        <a:bodyPr/>
        <a:lstStyle/>
        <a:p>
          <a:pPr latinLnBrk="1"/>
          <a:endParaRPr lang="ko-KR" altLang="en-US">
            <a:latin typeface="HY동녘B" pitchFamily="18" charset="-127"/>
            <a:ea typeface="HY동녘B" pitchFamily="18" charset="-127"/>
          </a:endParaRPr>
        </a:p>
      </dgm:t>
    </dgm:pt>
    <dgm:pt modelId="{4112934F-8849-44A9-9D09-B16F46856092}" type="sibTrans" cxnId="{96DB9B9C-7BCB-4482-B07C-7E871E76B94D}">
      <dgm:prSet/>
      <dgm:spPr/>
      <dgm:t>
        <a:bodyPr/>
        <a:lstStyle/>
        <a:p>
          <a:pPr latinLnBrk="1"/>
          <a:endParaRPr lang="ko-KR" altLang="en-US">
            <a:latin typeface="HY동녘B" pitchFamily="18" charset="-127"/>
            <a:ea typeface="HY동녘B" pitchFamily="18" charset="-127"/>
          </a:endParaRPr>
        </a:p>
      </dgm:t>
    </dgm:pt>
    <dgm:pt modelId="{9AF96F77-DF66-42C5-BD4B-CCA4706AFF5A}">
      <dgm:prSet phldrT="[텍스트]" custT="1"/>
      <dgm:spPr/>
      <dgm:t>
        <a:bodyPr/>
        <a:lstStyle/>
        <a:p>
          <a:pPr latinLnBrk="1"/>
          <a:r>
            <a:rPr lang="ko-KR" altLang="en-US" sz="2600" dirty="0" smtClean="0">
              <a:latin typeface="HY동녘B" pitchFamily="18" charset="-127"/>
              <a:ea typeface="HY동녘B" pitchFamily="18" charset="-127"/>
            </a:rPr>
            <a:t>경제성</a:t>
          </a:r>
          <a:endParaRPr lang="ko-KR" altLang="en-US" sz="2600" dirty="0">
            <a:latin typeface="HY동녘B" pitchFamily="18" charset="-127"/>
            <a:ea typeface="HY동녘B" pitchFamily="18" charset="-127"/>
          </a:endParaRPr>
        </a:p>
      </dgm:t>
    </dgm:pt>
    <dgm:pt modelId="{AD9EE913-6A6D-4FA0-8041-DD6C615D9785}" type="parTrans" cxnId="{7F5D67FD-7384-4DC7-8A7D-46B4F691E366}">
      <dgm:prSet/>
      <dgm:spPr/>
      <dgm:t>
        <a:bodyPr/>
        <a:lstStyle/>
        <a:p>
          <a:pPr latinLnBrk="1"/>
          <a:endParaRPr lang="ko-KR" altLang="en-US">
            <a:latin typeface="HY동녘B" pitchFamily="18" charset="-127"/>
            <a:ea typeface="HY동녘B" pitchFamily="18" charset="-127"/>
          </a:endParaRPr>
        </a:p>
      </dgm:t>
    </dgm:pt>
    <dgm:pt modelId="{06301A94-AE0B-4D30-8C12-27918730858D}" type="sibTrans" cxnId="{7F5D67FD-7384-4DC7-8A7D-46B4F691E366}">
      <dgm:prSet/>
      <dgm:spPr/>
      <dgm:t>
        <a:bodyPr/>
        <a:lstStyle/>
        <a:p>
          <a:pPr latinLnBrk="1"/>
          <a:endParaRPr lang="ko-KR" altLang="en-US">
            <a:latin typeface="HY동녘B" pitchFamily="18" charset="-127"/>
            <a:ea typeface="HY동녘B" pitchFamily="18" charset="-127"/>
          </a:endParaRPr>
        </a:p>
      </dgm:t>
    </dgm:pt>
    <dgm:pt modelId="{213BBD07-EC70-4E8E-A77D-A8D58820F853}">
      <dgm:prSet phldrT="[텍스트]" custRadScaleRad="100181" custRadScaleInc="51220"/>
      <dgm:spPr/>
      <dgm:t>
        <a:bodyPr/>
        <a:lstStyle/>
        <a:p>
          <a:pPr latinLnBrk="1"/>
          <a:endParaRPr lang="ko-KR" altLang="en-US"/>
        </a:p>
      </dgm:t>
    </dgm:pt>
    <dgm:pt modelId="{8DA372F7-8F7B-4680-AB9A-5C38B04B432A}" type="parTrans" cxnId="{9E3D2051-DF6F-4335-87B2-E5BF15E166B2}">
      <dgm:prSet/>
      <dgm:spPr/>
      <dgm:t>
        <a:bodyPr/>
        <a:lstStyle/>
        <a:p>
          <a:pPr latinLnBrk="1"/>
          <a:endParaRPr lang="ko-KR" altLang="en-US"/>
        </a:p>
      </dgm:t>
    </dgm:pt>
    <dgm:pt modelId="{C1E7F478-48B7-4D40-86DF-FCE26D1BF3FD}" type="sibTrans" cxnId="{9E3D2051-DF6F-4335-87B2-E5BF15E166B2}">
      <dgm:prSet/>
      <dgm:spPr/>
      <dgm:t>
        <a:bodyPr/>
        <a:lstStyle/>
        <a:p>
          <a:pPr latinLnBrk="1"/>
          <a:endParaRPr lang="ko-KR" altLang="en-US"/>
        </a:p>
      </dgm:t>
    </dgm:pt>
    <dgm:pt modelId="{EC1D8E42-78E6-4D0B-9373-292CE142D2C5}">
      <dgm:prSet phldrT="[텍스트]" custT="1"/>
      <dgm:spPr/>
      <dgm:t>
        <a:bodyPr/>
        <a:lstStyle/>
        <a:p>
          <a:pPr latinLnBrk="1"/>
          <a:endParaRPr lang="ko-KR" altLang="en-US" sz="2600" dirty="0">
            <a:latin typeface="HY동녘B" pitchFamily="18" charset="-127"/>
            <a:ea typeface="HY동녘B" pitchFamily="18" charset="-127"/>
          </a:endParaRPr>
        </a:p>
      </dgm:t>
    </dgm:pt>
    <dgm:pt modelId="{5CA930DD-AFF9-4C2A-8BF1-AD2CC793805E}" type="parTrans" cxnId="{42276925-A960-4D8C-881E-595066CC7B6D}">
      <dgm:prSet/>
      <dgm:spPr/>
      <dgm:t>
        <a:bodyPr/>
        <a:lstStyle/>
        <a:p>
          <a:pPr latinLnBrk="1"/>
          <a:endParaRPr lang="ko-KR" altLang="en-US"/>
        </a:p>
      </dgm:t>
    </dgm:pt>
    <dgm:pt modelId="{C6AC43A2-9C24-4552-878A-48C48D33F5B8}" type="sibTrans" cxnId="{42276925-A960-4D8C-881E-595066CC7B6D}">
      <dgm:prSet/>
      <dgm:spPr/>
      <dgm:t>
        <a:bodyPr/>
        <a:lstStyle/>
        <a:p>
          <a:pPr latinLnBrk="1"/>
          <a:endParaRPr lang="ko-KR" altLang="en-US"/>
        </a:p>
      </dgm:t>
    </dgm:pt>
    <dgm:pt modelId="{5BBA795F-9AB0-4F37-B807-F74CB684C987}">
      <dgm:prSet phldrT="[텍스트]" custT="1"/>
      <dgm:spPr/>
      <dgm:t>
        <a:bodyPr/>
        <a:lstStyle/>
        <a:p>
          <a:pPr latinLnBrk="1"/>
          <a:r>
            <a:rPr lang="ko-KR" altLang="en-US" sz="2600" dirty="0" err="1" smtClean="0">
              <a:latin typeface="HY동녘B" pitchFamily="18" charset="-127"/>
              <a:ea typeface="HY동녘B" pitchFamily="18" charset="-127"/>
            </a:rPr>
            <a:t>공평성</a:t>
          </a:r>
          <a:endParaRPr lang="ko-KR" altLang="en-US" sz="2600" dirty="0">
            <a:latin typeface="HY동녘B" pitchFamily="18" charset="-127"/>
            <a:ea typeface="HY동녘B" pitchFamily="18" charset="-127"/>
          </a:endParaRPr>
        </a:p>
      </dgm:t>
    </dgm:pt>
    <dgm:pt modelId="{9F9A5C18-7F46-4FD2-A53E-FD3D3D987F04}" type="parTrans" cxnId="{4B1CF1A2-6D5A-4E40-A0E1-01D7DB15FE65}">
      <dgm:prSet/>
      <dgm:spPr/>
      <dgm:t>
        <a:bodyPr/>
        <a:lstStyle/>
        <a:p>
          <a:pPr latinLnBrk="1"/>
          <a:endParaRPr lang="ko-KR" altLang="en-US"/>
        </a:p>
      </dgm:t>
    </dgm:pt>
    <dgm:pt modelId="{CF7703F3-0603-419C-99B2-E04E8259CC72}" type="sibTrans" cxnId="{4B1CF1A2-6D5A-4E40-A0E1-01D7DB15FE65}">
      <dgm:prSet/>
      <dgm:spPr/>
      <dgm:t>
        <a:bodyPr/>
        <a:lstStyle/>
        <a:p>
          <a:pPr latinLnBrk="1"/>
          <a:endParaRPr lang="ko-KR" altLang="en-US"/>
        </a:p>
      </dgm:t>
    </dgm:pt>
    <dgm:pt modelId="{A3EED036-83D9-43B6-A481-EBD409A2B1BD}" type="pres">
      <dgm:prSet presAssocID="{41BCCDAB-B475-412F-9DF6-ECB6955A8F2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CE226AA-48C8-4B3A-A7FF-8DB9BFDA828B}" type="pres">
      <dgm:prSet presAssocID="{E2A8467B-F252-43E5-A123-85CB332CC1F6}" presName="centerShape" presStyleLbl="node0" presStyleIdx="0" presStyleCnt="1" custScaleX="114293" custLinFactNeighborX="4095" custLinFactNeighborY="-1307"/>
      <dgm:spPr/>
      <dgm:t>
        <a:bodyPr/>
        <a:lstStyle/>
        <a:p>
          <a:pPr latinLnBrk="1"/>
          <a:endParaRPr lang="ko-KR" altLang="en-US"/>
        </a:p>
      </dgm:t>
    </dgm:pt>
    <dgm:pt modelId="{46CCD5F0-5528-4D12-97EA-DA6184C50A3E}" type="pres">
      <dgm:prSet presAssocID="{857E85F1-E7F1-4AAD-A418-FA80506DBBF2}" presName="node" presStyleLbl="node1" presStyleIdx="0" presStyleCnt="4" custScaleX="110000" custScaleY="110000" custRadScaleRad="107381" custRadScaleInc="11207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6F8EA8C-AE38-4268-A0B1-53673AD8BB73}" type="pres">
      <dgm:prSet presAssocID="{857E85F1-E7F1-4AAD-A418-FA80506DBBF2}" presName="dummy" presStyleCnt="0"/>
      <dgm:spPr/>
    </dgm:pt>
    <dgm:pt modelId="{05180F4F-2414-4B1F-8EFC-D7802B709FAE}" type="pres">
      <dgm:prSet presAssocID="{E64B9FB2-F554-41AB-91B2-2B60DAA3D88E}" presName="sibTrans" presStyleLbl="sibTrans2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9DB88E0C-8BB5-4331-A3AB-2258DCF36E8A}" type="pres">
      <dgm:prSet presAssocID="{D80C1314-E1E7-4058-835F-3F03832EDA9B}" presName="node" presStyleLbl="node1" presStyleIdx="1" presStyleCnt="4" custScaleX="110000" custScaleY="110000" custRadScaleRad="106751" custRadScaleInc="9048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9EA8D10-835D-43E6-A5D0-AA2172985D6A}" type="pres">
      <dgm:prSet presAssocID="{D80C1314-E1E7-4058-835F-3F03832EDA9B}" presName="dummy" presStyleCnt="0"/>
      <dgm:spPr/>
    </dgm:pt>
    <dgm:pt modelId="{F7DD29E6-7CB4-46B7-B1C6-593D0799AE91}" type="pres">
      <dgm:prSet presAssocID="{4112934F-8849-44A9-9D09-B16F46856092}" presName="sibTrans" presStyleLbl="sibTrans2D1" presStyleIdx="1" presStyleCnt="4" custLinFactNeighborX="2348" custLinFactNeighborY="-304"/>
      <dgm:spPr/>
      <dgm:t>
        <a:bodyPr/>
        <a:lstStyle/>
        <a:p>
          <a:pPr latinLnBrk="1"/>
          <a:endParaRPr lang="ko-KR" altLang="en-US"/>
        </a:p>
      </dgm:t>
    </dgm:pt>
    <dgm:pt modelId="{CABF5CF2-6208-43BD-946B-421D53A5E91C}" type="pres">
      <dgm:prSet presAssocID="{5BBA795F-9AB0-4F37-B807-F74CB684C987}" presName="node" presStyleLbl="node1" presStyleIdx="2" presStyleCnt="4" custScaleX="110000" custScaleY="110000" custRadScaleRad="91267" custRadScaleInc="11893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96B5FEC-227E-44D7-9BA3-1071FA428CD4}" type="pres">
      <dgm:prSet presAssocID="{5BBA795F-9AB0-4F37-B807-F74CB684C987}" presName="dummy" presStyleCnt="0"/>
      <dgm:spPr/>
    </dgm:pt>
    <dgm:pt modelId="{096B5719-5A73-4708-BB54-F9345A00833D}" type="pres">
      <dgm:prSet presAssocID="{CF7703F3-0603-419C-99B2-E04E8259CC72}" presName="sibTrans" presStyleLbl="sibTrans2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9DE42E80-0A73-4899-8C7F-F0FC59EE2673}" type="pres">
      <dgm:prSet presAssocID="{9AF96F77-DF66-42C5-BD4B-CCA4706AFF5A}" presName="node" presStyleLbl="node1" presStyleIdx="3" presStyleCnt="4" custScaleX="110000" custScaleY="110000" custRadScaleRad="95481" custRadScaleInc="10290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3309C41-5772-4331-9C62-DADBA9BA9A9B}" type="pres">
      <dgm:prSet presAssocID="{9AF96F77-DF66-42C5-BD4B-CCA4706AFF5A}" presName="dummy" presStyleCnt="0"/>
      <dgm:spPr/>
    </dgm:pt>
    <dgm:pt modelId="{6DA493E6-8490-45AC-BC62-E145E4AC6B9B}" type="pres">
      <dgm:prSet presAssocID="{06301A94-AE0B-4D30-8C12-27918730858D}" presName="sibTrans" presStyleLbl="sibTrans2D1" presStyleIdx="3" presStyleCnt="4"/>
      <dgm:spPr/>
      <dgm:t>
        <a:bodyPr/>
        <a:lstStyle/>
        <a:p>
          <a:pPr latinLnBrk="1"/>
          <a:endParaRPr lang="ko-KR" altLang="en-US"/>
        </a:p>
      </dgm:t>
    </dgm:pt>
  </dgm:ptLst>
  <dgm:cxnLst>
    <dgm:cxn modelId="{CAB8AB9B-E366-443E-ABE9-180357BB8579}" srcId="{E2A8467B-F252-43E5-A123-85CB332CC1F6}" destId="{857E85F1-E7F1-4AAD-A418-FA80506DBBF2}" srcOrd="0" destOrd="0" parTransId="{09923518-4D28-4EAF-9B34-01FFCA8271B4}" sibTransId="{E64B9FB2-F554-41AB-91B2-2B60DAA3D88E}"/>
    <dgm:cxn modelId="{11E390EC-4081-4823-AD88-274BF54C238D}" type="presOf" srcId="{5BBA795F-9AB0-4F37-B807-F74CB684C987}" destId="{CABF5CF2-6208-43BD-946B-421D53A5E91C}" srcOrd="0" destOrd="0" presId="urn:microsoft.com/office/officeart/2005/8/layout/radial6"/>
    <dgm:cxn modelId="{9E3D2051-DF6F-4335-87B2-E5BF15E166B2}" srcId="{41BCCDAB-B475-412F-9DF6-ECB6955A8F23}" destId="{213BBD07-EC70-4E8E-A77D-A8D58820F853}" srcOrd="2" destOrd="0" parTransId="{8DA372F7-8F7B-4680-AB9A-5C38B04B432A}" sibTransId="{C1E7F478-48B7-4D40-86DF-FCE26D1BF3FD}"/>
    <dgm:cxn modelId="{ED61C907-DDD0-489D-86A2-9D6F8BB0AD00}" type="presOf" srcId="{4112934F-8849-44A9-9D09-B16F46856092}" destId="{F7DD29E6-7CB4-46B7-B1C6-593D0799AE91}" srcOrd="0" destOrd="0" presId="urn:microsoft.com/office/officeart/2005/8/layout/radial6"/>
    <dgm:cxn modelId="{4B1CF1A2-6D5A-4E40-A0E1-01D7DB15FE65}" srcId="{E2A8467B-F252-43E5-A123-85CB332CC1F6}" destId="{5BBA795F-9AB0-4F37-B807-F74CB684C987}" srcOrd="2" destOrd="0" parTransId="{9F9A5C18-7F46-4FD2-A53E-FD3D3D987F04}" sibTransId="{CF7703F3-0603-419C-99B2-E04E8259CC72}"/>
    <dgm:cxn modelId="{96DB9B9C-7BCB-4482-B07C-7E871E76B94D}" srcId="{E2A8467B-F252-43E5-A123-85CB332CC1F6}" destId="{D80C1314-E1E7-4058-835F-3F03832EDA9B}" srcOrd="1" destOrd="0" parTransId="{B747BB6E-5B3B-48E2-8526-EE6438106924}" sibTransId="{4112934F-8849-44A9-9D09-B16F46856092}"/>
    <dgm:cxn modelId="{42276925-A960-4D8C-881E-595066CC7B6D}" srcId="{41BCCDAB-B475-412F-9DF6-ECB6955A8F23}" destId="{EC1D8E42-78E6-4D0B-9373-292CE142D2C5}" srcOrd="1" destOrd="0" parTransId="{5CA930DD-AFF9-4C2A-8BF1-AD2CC793805E}" sibTransId="{C6AC43A2-9C24-4552-878A-48C48D33F5B8}"/>
    <dgm:cxn modelId="{ED941D24-55F5-4318-84C5-EB117906B981}" type="presOf" srcId="{D80C1314-E1E7-4058-835F-3F03832EDA9B}" destId="{9DB88E0C-8BB5-4331-A3AB-2258DCF36E8A}" srcOrd="0" destOrd="0" presId="urn:microsoft.com/office/officeart/2005/8/layout/radial6"/>
    <dgm:cxn modelId="{3221E639-D825-4B14-91FB-C3A99D4ECCDC}" srcId="{41BCCDAB-B475-412F-9DF6-ECB6955A8F23}" destId="{E2A8467B-F252-43E5-A123-85CB332CC1F6}" srcOrd="0" destOrd="0" parTransId="{A0F681C1-BA8F-4B90-A8CE-C303EC447CDE}" sibTransId="{4360DA98-1401-4D46-9F8B-1D53937B6CB6}"/>
    <dgm:cxn modelId="{72618315-856B-46FE-8F01-D71F7175F361}" type="presOf" srcId="{9AF96F77-DF66-42C5-BD4B-CCA4706AFF5A}" destId="{9DE42E80-0A73-4899-8C7F-F0FC59EE2673}" srcOrd="0" destOrd="0" presId="urn:microsoft.com/office/officeart/2005/8/layout/radial6"/>
    <dgm:cxn modelId="{53D86A66-A86A-474E-ABE4-8B69EDB96175}" type="presOf" srcId="{06301A94-AE0B-4D30-8C12-27918730858D}" destId="{6DA493E6-8490-45AC-BC62-E145E4AC6B9B}" srcOrd="0" destOrd="0" presId="urn:microsoft.com/office/officeart/2005/8/layout/radial6"/>
    <dgm:cxn modelId="{7F5D67FD-7384-4DC7-8A7D-46B4F691E366}" srcId="{E2A8467B-F252-43E5-A123-85CB332CC1F6}" destId="{9AF96F77-DF66-42C5-BD4B-CCA4706AFF5A}" srcOrd="3" destOrd="0" parTransId="{AD9EE913-6A6D-4FA0-8041-DD6C615D9785}" sibTransId="{06301A94-AE0B-4D30-8C12-27918730858D}"/>
    <dgm:cxn modelId="{55580D75-02C2-4DB3-900C-FDD05EC20802}" type="presOf" srcId="{857E85F1-E7F1-4AAD-A418-FA80506DBBF2}" destId="{46CCD5F0-5528-4D12-97EA-DA6184C50A3E}" srcOrd="0" destOrd="0" presId="urn:microsoft.com/office/officeart/2005/8/layout/radial6"/>
    <dgm:cxn modelId="{D1E23DFE-E098-4A8E-9591-E4FD602447AD}" type="presOf" srcId="{E64B9FB2-F554-41AB-91B2-2B60DAA3D88E}" destId="{05180F4F-2414-4B1F-8EFC-D7802B709FAE}" srcOrd="0" destOrd="0" presId="urn:microsoft.com/office/officeart/2005/8/layout/radial6"/>
    <dgm:cxn modelId="{2943A468-6C79-4029-94B1-E6DA79C58154}" type="presOf" srcId="{CF7703F3-0603-419C-99B2-E04E8259CC72}" destId="{096B5719-5A73-4708-BB54-F9345A00833D}" srcOrd="0" destOrd="0" presId="urn:microsoft.com/office/officeart/2005/8/layout/radial6"/>
    <dgm:cxn modelId="{4748A9DF-5468-4ED1-B7E5-F4CFB39C51D3}" type="presOf" srcId="{E2A8467B-F252-43E5-A123-85CB332CC1F6}" destId="{7CE226AA-48C8-4B3A-A7FF-8DB9BFDA828B}" srcOrd="0" destOrd="0" presId="urn:microsoft.com/office/officeart/2005/8/layout/radial6"/>
    <dgm:cxn modelId="{50EF4E9C-DC62-4976-AAC1-B59D7B133671}" type="presOf" srcId="{41BCCDAB-B475-412F-9DF6-ECB6955A8F23}" destId="{A3EED036-83D9-43B6-A481-EBD409A2B1BD}" srcOrd="0" destOrd="0" presId="urn:microsoft.com/office/officeart/2005/8/layout/radial6"/>
    <dgm:cxn modelId="{C7C5BE6B-B6CE-4DB9-B126-271C6ED50421}" type="presParOf" srcId="{A3EED036-83D9-43B6-A481-EBD409A2B1BD}" destId="{7CE226AA-48C8-4B3A-A7FF-8DB9BFDA828B}" srcOrd="0" destOrd="0" presId="urn:microsoft.com/office/officeart/2005/8/layout/radial6"/>
    <dgm:cxn modelId="{01090855-070A-4DB2-8D09-DEEAA9E45EB8}" type="presParOf" srcId="{A3EED036-83D9-43B6-A481-EBD409A2B1BD}" destId="{46CCD5F0-5528-4D12-97EA-DA6184C50A3E}" srcOrd="1" destOrd="0" presId="urn:microsoft.com/office/officeart/2005/8/layout/radial6"/>
    <dgm:cxn modelId="{3F0C722D-8D19-4479-885F-87F102DE967C}" type="presParOf" srcId="{A3EED036-83D9-43B6-A481-EBD409A2B1BD}" destId="{46F8EA8C-AE38-4268-A0B1-53673AD8BB73}" srcOrd="2" destOrd="0" presId="urn:microsoft.com/office/officeart/2005/8/layout/radial6"/>
    <dgm:cxn modelId="{1887C856-60B6-4800-98EE-871E1FA10A37}" type="presParOf" srcId="{A3EED036-83D9-43B6-A481-EBD409A2B1BD}" destId="{05180F4F-2414-4B1F-8EFC-D7802B709FAE}" srcOrd="3" destOrd="0" presId="urn:microsoft.com/office/officeart/2005/8/layout/radial6"/>
    <dgm:cxn modelId="{81D4F1F3-B795-484C-B1FA-5F40BA184D3A}" type="presParOf" srcId="{A3EED036-83D9-43B6-A481-EBD409A2B1BD}" destId="{9DB88E0C-8BB5-4331-A3AB-2258DCF36E8A}" srcOrd="4" destOrd="0" presId="urn:microsoft.com/office/officeart/2005/8/layout/radial6"/>
    <dgm:cxn modelId="{462BF8D7-70F4-4A06-A9A6-CB76C5E60DD4}" type="presParOf" srcId="{A3EED036-83D9-43B6-A481-EBD409A2B1BD}" destId="{B9EA8D10-835D-43E6-A5D0-AA2172985D6A}" srcOrd="5" destOrd="0" presId="urn:microsoft.com/office/officeart/2005/8/layout/radial6"/>
    <dgm:cxn modelId="{01B645B4-5746-435E-BEFB-2D3CCD37C0E6}" type="presParOf" srcId="{A3EED036-83D9-43B6-A481-EBD409A2B1BD}" destId="{F7DD29E6-7CB4-46B7-B1C6-593D0799AE91}" srcOrd="6" destOrd="0" presId="urn:microsoft.com/office/officeart/2005/8/layout/radial6"/>
    <dgm:cxn modelId="{9BCDE464-9669-4B5D-B3EF-F3E1FAE079FF}" type="presParOf" srcId="{A3EED036-83D9-43B6-A481-EBD409A2B1BD}" destId="{CABF5CF2-6208-43BD-946B-421D53A5E91C}" srcOrd="7" destOrd="0" presId="urn:microsoft.com/office/officeart/2005/8/layout/radial6"/>
    <dgm:cxn modelId="{AB9C6055-C11B-4006-AB3A-3F05B0C347E1}" type="presParOf" srcId="{A3EED036-83D9-43B6-A481-EBD409A2B1BD}" destId="{596B5FEC-227E-44D7-9BA3-1071FA428CD4}" srcOrd="8" destOrd="0" presId="urn:microsoft.com/office/officeart/2005/8/layout/radial6"/>
    <dgm:cxn modelId="{E28829DB-7D60-4214-9CBE-362BB06B6C6A}" type="presParOf" srcId="{A3EED036-83D9-43B6-A481-EBD409A2B1BD}" destId="{096B5719-5A73-4708-BB54-F9345A00833D}" srcOrd="9" destOrd="0" presId="urn:microsoft.com/office/officeart/2005/8/layout/radial6"/>
    <dgm:cxn modelId="{243F8902-29FE-4350-87DD-EB95582083C5}" type="presParOf" srcId="{A3EED036-83D9-43B6-A481-EBD409A2B1BD}" destId="{9DE42E80-0A73-4899-8C7F-F0FC59EE2673}" srcOrd="10" destOrd="0" presId="urn:microsoft.com/office/officeart/2005/8/layout/radial6"/>
    <dgm:cxn modelId="{89FF648B-DDD3-4205-895D-36F82F3FA05F}" type="presParOf" srcId="{A3EED036-83D9-43B6-A481-EBD409A2B1BD}" destId="{C3309C41-5772-4331-9C62-DADBA9BA9A9B}" srcOrd="11" destOrd="0" presId="urn:microsoft.com/office/officeart/2005/8/layout/radial6"/>
    <dgm:cxn modelId="{6DA6178E-9FAD-420E-B56F-3BFF4BFB84BE}" type="presParOf" srcId="{A3EED036-83D9-43B6-A481-EBD409A2B1BD}" destId="{6DA493E6-8490-45AC-BC62-E145E4AC6B9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C542C8-90F4-41BD-A78D-CA7E37F1925B}" type="doc">
      <dgm:prSet loTypeId="urn:microsoft.com/office/officeart/2005/8/layout/matrix1" loCatId="matrix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B42242AD-7454-4840-99AF-9308D78A2F47}">
      <dgm:prSet phldrT="[텍스트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atinLnBrk="1"/>
          <a:r>
            <a:rPr lang="en-US" altLang="ko-KR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tencil" pitchFamily="82" charset="0"/>
              <a:ea typeface="Verdana" pitchFamily="34" charset="0"/>
              <a:cs typeface="Narkisim" pitchFamily="34" charset="-79"/>
            </a:rPr>
            <a:t>WIN-WIN</a:t>
          </a:r>
          <a:endParaRPr lang="ko-KR" altLang="en-US" sz="36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Stencil" pitchFamily="82" charset="0"/>
            <a:ea typeface="+mn-ea"/>
            <a:cs typeface="Narkisim" pitchFamily="34" charset="-79"/>
          </a:endParaRPr>
        </a:p>
      </dgm:t>
    </dgm:pt>
    <dgm:pt modelId="{2FBC3D6A-FA95-4E49-A6B2-AE61784A77A1}" type="parTrans" cxnId="{93A209E2-67ED-446F-900A-D67401AED18A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DC570D7D-8A99-45F6-8470-DFC2567B27AB}" type="sibTrans" cxnId="{93A209E2-67ED-446F-900A-D67401AED18A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8EA4BFBB-BE7D-4861-BB2B-55C1BC2AF102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ea typeface="+mn-ea"/>
            </a:rPr>
            <a:t>소각시설설치에 따른 군비부담 </a:t>
          </a:r>
          <a:endParaRPr lang="en-US" altLang="ko-KR" sz="2000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ea"/>
            <a:ea typeface="+mn-ea"/>
          </a:endParaRPr>
        </a:p>
        <a:p>
          <a:pPr latinLnBrk="1">
            <a:lnSpc>
              <a:spcPct val="100000"/>
            </a:lnSpc>
          </a:pPr>
          <a:r>
            <a:rPr lang="ko-KR" altLang="en-US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ea typeface="+mn-ea"/>
            </a:rPr>
            <a:t>없이 장기간 안정적이며 </a:t>
          </a:r>
          <a:endParaRPr lang="en-US" altLang="ko-KR" sz="2000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ea"/>
            <a:ea typeface="+mn-ea"/>
          </a:endParaRPr>
        </a:p>
        <a:p>
          <a:pPr latinLnBrk="1">
            <a:lnSpc>
              <a:spcPct val="100000"/>
            </a:lnSpc>
          </a:pPr>
          <a:r>
            <a:rPr lang="ko-KR" altLang="en-US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ea typeface="+mn-ea"/>
            </a:rPr>
            <a:t>경제적인 폐기물 처리</a:t>
          </a:r>
          <a:endParaRPr lang="ko-KR" altLang="en-US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ea"/>
            <a:ea typeface="+mn-ea"/>
          </a:endParaRPr>
        </a:p>
      </dgm:t>
    </dgm:pt>
    <dgm:pt modelId="{29B0317D-857D-484E-9989-328F9E198524}" type="parTrans" cxnId="{5BD2265A-63C8-40FD-B8D6-FE1FD0397E81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60C846F7-10BB-4D7A-9099-DE35AFFC97FF}" type="sibTrans" cxnId="{5BD2265A-63C8-40FD-B8D6-FE1FD0397E81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6B39C7B8-3A15-4A08-A4F6-60EEDC4F3415}">
      <dgm:prSet phldrT="[텍스트]" custT="1"/>
      <dgm:spPr/>
      <dgm:t>
        <a:bodyPr/>
        <a:lstStyle/>
        <a:p>
          <a:pPr latinLnBrk="1"/>
          <a:endParaRPr lang="en-US" altLang="ko-KR" sz="2000" b="1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+mn-ea"/>
            <a:ea typeface="+mn-ea"/>
          </a:endParaRPr>
        </a:p>
        <a:p>
          <a:pPr latinLnBrk="1"/>
          <a:r>
            <a:rPr lang="ko-KR" altLang="en-US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  <a:ea typeface="+mn-ea"/>
            </a:rPr>
            <a:t>지역사회의 환경적</a:t>
          </a:r>
          <a:r>
            <a:rPr lang="en-US" altLang="ko-KR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  <a:ea typeface="+mn-ea"/>
            </a:rPr>
            <a:t>, </a:t>
          </a:r>
          <a:r>
            <a:rPr lang="ko-KR" altLang="en-US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  <a:ea typeface="+mn-ea"/>
            </a:rPr>
            <a:t>경제적 </a:t>
          </a:r>
          <a:endParaRPr lang="en-US" altLang="ko-KR" sz="2000" b="1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+mn-ea"/>
            <a:ea typeface="+mn-ea"/>
          </a:endParaRPr>
        </a:p>
        <a:p>
          <a:pPr latinLnBrk="1"/>
          <a:r>
            <a:rPr lang="ko-KR" altLang="en-US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  <a:ea typeface="+mn-ea"/>
            </a:rPr>
            <a:t>발전에 기여와</a:t>
          </a:r>
          <a:endParaRPr lang="en-US" altLang="ko-KR" sz="2000" b="1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+mn-ea"/>
            <a:ea typeface="+mn-ea"/>
          </a:endParaRPr>
        </a:p>
        <a:p>
          <a:pPr latinLnBrk="1"/>
          <a:r>
            <a:rPr lang="ko-KR" altLang="en-US" sz="1700" b="1" dirty="0" smtClean="0">
              <a:latin typeface="+mn-ea"/>
              <a:ea typeface="+mn-ea"/>
            </a:rPr>
            <a:t>폐기물의 안정적인 수급으로</a:t>
          </a:r>
          <a:endParaRPr lang="en-US" altLang="ko-KR" sz="1700" b="1" dirty="0" smtClean="0">
            <a:latin typeface="+mn-ea"/>
            <a:ea typeface="+mn-ea"/>
          </a:endParaRPr>
        </a:p>
        <a:p>
          <a:pPr latinLnBrk="1"/>
          <a:r>
            <a:rPr lang="ko-KR" altLang="en-US" sz="1700" b="1" dirty="0" smtClean="0">
              <a:latin typeface="+mn-ea"/>
              <a:ea typeface="+mn-ea"/>
            </a:rPr>
            <a:t>       </a:t>
          </a:r>
          <a:r>
            <a:rPr lang="ko-KR" altLang="en-US" sz="1700" b="1" dirty="0" err="1" smtClean="0">
              <a:latin typeface="+mn-ea"/>
              <a:ea typeface="+mn-ea"/>
            </a:rPr>
            <a:t>신재생에너지의</a:t>
          </a:r>
          <a:r>
            <a:rPr lang="ko-KR" altLang="en-US" sz="1700" b="1" dirty="0" smtClean="0">
              <a:latin typeface="+mn-ea"/>
              <a:ea typeface="+mn-ea"/>
            </a:rPr>
            <a:t> 공급</a:t>
          </a:r>
          <a:endParaRPr lang="ko-KR" altLang="en-US" sz="1700" b="1" dirty="0">
            <a:latin typeface="+mn-ea"/>
            <a:ea typeface="+mn-ea"/>
          </a:endParaRPr>
        </a:p>
      </dgm:t>
    </dgm:pt>
    <dgm:pt modelId="{03CDC66F-632E-41D2-8BF1-5887EA07B52C}" type="parTrans" cxnId="{19D5CC9D-53D4-4695-842B-B627EB914926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A73542C7-0037-4CF2-8D5D-A6C2BF195EAB}" type="sibTrans" cxnId="{19D5CC9D-53D4-4695-842B-B627EB914926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460AE184-F3A8-4064-8D58-1B707FD6C215}">
      <dgm:prSet phldrT="[텍스트]" custT="1"/>
      <dgm:spPr/>
      <dgm:t>
        <a:bodyPr/>
        <a:lstStyle/>
        <a:p>
          <a:pPr latinLnBrk="1"/>
          <a:r>
            <a:rPr lang="ko-KR" altLang="en-US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  <a:ea typeface="+mn-ea"/>
            </a:rPr>
            <a:t>매립장사용기간 연장으로 </a:t>
          </a:r>
          <a:endParaRPr lang="en-US" altLang="ko-KR" sz="2000" b="1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+mn-ea"/>
            <a:ea typeface="+mn-ea"/>
          </a:endParaRPr>
        </a:p>
        <a:p>
          <a:pPr latinLnBrk="1"/>
          <a:r>
            <a:rPr lang="ko-KR" altLang="en-US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  <a:ea typeface="+mn-ea"/>
            </a:rPr>
            <a:t>매립장신설공사비 및 </a:t>
          </a:r>
          <a:endParaRPr lang="en-US" altLang="ko-KR" sz="2000" b="1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+mn-ea"/>
            <a:ea typeface="+mn-ea"/>
          </a:endParaRPr>
        </a:p>
        <a:p>
          <a:pPr latinLnBrk="1"/>
          <a:r>
            <a:rPr lang="ko-KR" altLang="en-US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  <a:ea typeface="+mn-ea"/>
            </a:rPr>
            <a:t>유지관리비 절약</a:t>
          </a:r>
          <a:endParaRPr lang="ko-KR" altLang="en-US" sz="20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+mn-ea"/>
            <a:ea typeface="+mn-ea"/>
          </a:endParaRPr>
        </a:p>
      </dgm:t>
    </dgm:pt>
    <dgm:pt modelId="{D7AB37E7-FAB3-46A0-A301-1E096DA14E4E}" type="parTrans" cxnId="{00C0A417-6C15-4556-A7F3-315D1E98B719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FBB7434B-B113-415C-9257-8F3CE6A6FC49}" type="sibTrans" cxnId="{00C0A417-6C15-4556-A7F3-315D1E98B719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A9574E5F-C2FC-4BFA-A5B9-1D7576F491AB}">
      <dgm:prSet phldrT="[텍스트]" custT="1"/>
      <dgm:spPr/>
      <dgm:t>
        <a:bodyPr/>
        <a:lstStyle/>
        <a:p>
          <a:pPr latinLnBrk="1"/>
          <a:r>
            <a:rPr lang="ko-KR" altLang="en-US" sz="2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ea typeface="+mn-ea"/>
            </a:rPr>
            <a:t>에너지자원화 시설 확충에 따른 </a:t>
          </a:r>
          <a:endParaRPr lang="en-US" altLang="ko-KR" sz="2200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ea"/>
            <a:ea typeface="+mn-ea"/>
          </a:endParaRPr>
        </a:p>
        <a:p>
          <a:pPr latinLnBrk="1"/>
          <a:r>
            <a:rPr lang="ko-KR" altLang="en-US" sz="2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ea typeface="+mn-ea"/>
            </a:rPr>
            <a:t>고용창출 효과 및 경제성 향상</a:t>
          </a:r>
          <a:endParaRPr lang="ko-KR" altLang="en-US" sz="22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+mn-ea"/>
            <a:ea typeface="+mn-ea"/>
          </a:endParaRPr>
        </a:p>
      </dgm:t>
    </dgm:pt>
    <dgm:pt modelId="{88E1B629-7C37-4239-BDC0-63FE6E241ECB}" type="parTrans" cxnId="{A2EEDABA-F3E9-40A6-BB8D-7A395C50A4D8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4D5805C6-F06B-4BBB-8513-8E627C6B528C}" type="sibTrans" cxnId="{A2EEDABA-F3E9-40A6-BB8D-7A395C50A4D8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50B97228-987E-45AA-90EB-5534493273AE}" type="pres">
      <dgm:prSet presAssocID="{D9C542C8-90F4-41BD-A78D-CA7E37F1925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20106BA-D11E-468D-8C41-20DCA962D8C0}" type="pres">
      <dgm:prSet presAssocID="{D9C542C8-90F4-41BD-A78D-CA7E37F1925B}" presName="matrix" presStyleCnt="0"/>
      <dgm:spPr/>
    </dgm:pt>
    <dgm:pt modelId="{8DA88C64-42E9-4A73-AC35-DE1702AED58A}" type="pres">
      <dgm:prSet presAssocID="{D9C542C8-90F4-41BD-A78D-CA7E37F1925B}" presName="tile1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82A68F12-3CE7-4F0B-B710-DFC7BE57E9F1}" type="pres">
      <dgm:prSet presAssocID="{D9C542C8-90F4-41BD-A78D-CA7E37F1925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F349D38-4539-42D0-AAC7-D031476AB787}" type="pres">
      <dgm:prSet presAssocID="{D9C542C8-90F4-41BD-A78D-CA7E37F1925B}" presName="tile2" presStyleLbl="node1" presStyleIdx="1" presStyleCnt="4" custLinFactNeighborX="8122" custLinFactNeighborY="-21271"/>
      <dgm:spPr/>
      <dgm:t>
        <a:bodyPr/>
        <a:lstStyle/>
        <a:p>
          <a:pPr latinLnBrk="1"/>
          <a:endParaRPr lang="ko-KR" altLang="en-US"/>
        </a:p>
      </dgm:t>
    </dgm:pt>
    <dgm:pt modelId="{C4E6642D-7D24-4AFB-8EF6-E3C244D72BAC}" type="pres">
      <dgm:prSet presAssocID="{D9C542C8-90F4-41BD-A78D-CA7E37F1925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27D3EBE-655A-4401-8AAE-C39E1F33EE04}" type="pres">
      <dgm:prSet presAssocID="{D9C542C8-90F4-41BD-A78D-CA7E37F1925B}" presName="tile3" presStyleLbl="node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CF96B09B-9A01-46A6-BA0D-FA36AEB12F92}" type="pres">
      <dgm:prSet presAssocID="{D9C542C8-90F4-41BD-A78D-CA7E37F1925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2C17383-E713-4FDD-892F-FCEAF2BE8B21}" type="pres">
      <dgm:prSet presAssocID="{D9C542C8-90F4-41BD-A78D-CA7E37F1925B}" presName="tile4" presStyleLbl="node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1A5655D7-3A11-4122-817E-A70588866FC9}" type="pres">
      <dgm:prSet presAssocID="{D9C542C8-90F4-41BD-A78D-CA7E37F1925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58FE6CE-C764-48E8-9CB6-B1D0A00AA8A7}" type="pres">
      <dgm:prSet presAssocID="{D9C542C8-90F4-41BD-A78D-CA7E37F1925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DD0D43B-CD3B-4C0B-A710-489A12D86C50}" type="presOf" srcId="{6B39C7B8-3A15-4A08-A4F6-60EEDC4F3415}" destId="{BF349D38-4539-42D0-AAC7-D031476AB787}" srcOrd="0" destOrd="0" presId="urn:microsoft.com/office/officeart/2005/8/layout/matrix1"/>
    <dgm:cxn modelId="{E16FA537-C1B2-4D79-89C9-CDF0B905A231}" type="presOf" srcId="{B42242AD-7454-4840-99AF-9308D78A2F47}" destId="{958FE6CE-C764-48E8-9CB6-B1D0A00AA8A7}" srcOrd="0" destOrd="0" presId="urn:microsoft.com/office/officeart/2005/8/layout/matrix1"/>
    <dgm:cxn modelId="{5BD2265A-63C8-40FD-B8D6-FE1FD0397E81}" srcId="{B42242AD-7454-4840-99AF-9308D78A2F47}" destId="{8EA4BFBB-BE7D-4861-BB2B-55C1BC2AF102}" srcOrd="0" destOrd="0" parTransId="{29B0317D-857D-484E-9989-328F9E198524}" sibTransId="{60C846F7-10BB-4D7A-9099-DE35AFFC97FF}"/>
    <dgm:cxn modelId="{3D381AB7-78F7-4EA2-BB49-A8626B8A9FFC}" type="presOf" srcId="{8EA4BFBB-BE7D-4861-BB2B-55C1BC2AF102}" destId="{8DA88C64-42E9-4A73-AC35-DE1702AED58A}" srcOrd="0" destOrd="0" presId="urn:microsoft.com/office/officeart/2005/8/layout/matrix1"/>
    <dgm:cxn modelId="{93A209E2-67ED-446F-900A-D67401AED18A}" srcId="{D9C542C8-90F4-41BD-A78D-CA7E37F1925B}" destId="{B42242AD-7454-4840-99AF-9308D78A2F47}" srcOrd="0" destOrd="0" parTransId="{2FBC3D6A-FA95-4E49-A6B2-AE61784A77A1}" sibTransId="{DC570D7D-8A99-45F6-8470-DFC2567B27AB}"/>
    <dgm:cxn modelId="{2AE397B4-4453-40B5-B2B8-FF71071ED6BC}" type="presOf" srcId="{D9C542C8-90F4-41BD-A78D-CA7E37F1925B}" destId="{50B97228-987E-45AA-90EB-5534493273AE}" srcOrd="0" destOrd="0" presId="urn:microsoft.com/office/officeart/2005/8/layout/matrix1"/>
    <dgm:cxn modelId="{8A256191-D765-4954-968F-C04C5C108452}" type="presOf" srcId="{A9574E5F-C2FC-4BFA-A5B9-1D7576F491AB}" destId="{12C17383-E713-4FDD-892F-FCEAF2BE8B21}" srcOrd="0" destOrd="0" presId="urn:microsoft.com/office/officeart/2005/8/layout/matrix1"/>
    <dgm:cxn modelId="{90ECC77A-BBB8-44F0-9A52-E032CE6BE9E2}" type="presOf" srcId="{460AE184-F3A8-4064-8D58-1B707FD6C215}" destId="{CF96B09B-9A01-46A6-BA0D-FA36AEB12F92}" srcOrd="1" destOrd="0" presId="urn:microsoft.com/office/officeart/2005/8/layout/matrix1"/>
    <dgm:cxn modelId="{41CE8439-67E6-4598-8786-1BFBD90D8DD6}" type="presOf" srcId="{8EA4BFBB-BE7D-4861-BB2B-55C1BC2AF102}" destId="{82A68F12-3CE7-4F0B-B710-DFC7BE57E9F1}" srcOrd="1" destOrd="0" presId="urn:microsoft.com/office/officeart/2005/8/layout/matrix1"/>
    <dgm:cxn modelId="{A2EEDABA-F3E9-40A6-BB8D-7A395C50A4D8}" srcId="{B42242AD-7454-4840-99AF-9308D78A2F47}" destId="{A9574E5F-C2FC-4BFA-A5B9-1D7576F491AB}" srcOrd="3" destOrd="0" parTransId="{88E1B629-7C37-4239-BDC0-63FE6E241ECB}" sibTransId="{4D5805C6-F06B-4BBB-8513-8E627C6B528C}"/>
    <dgm:cxn modelId="{10C0D100-D219-41B9-ADEF-8986ACF59547}" type="presOf" srcId="{460AE184-F3A8-4064-8D58-1B707FD6C215}" destId="{827D3EBE-655A-4401-8AAE-C39E1F33EE04}" srcOrd="0" destOrd="0" presId="urn:microsoft.com/office/officeart/2005/8/layout/matrix1"/>
    <dgm:cxn modelId="{558C8D67-38F9-44FB-B007-7B4646BE72B3}" type="presOf" srcId="{6B39C7B8-3A15-4A08-A4F6-60EEDC4F3415}" destId="{C4E6642D-7D24-4AFB-8EF6-E3C244D72BAC}" srcOrd="1" destOrd="0" presId="urn:microsoft.com/office/officeart/2005/8/layout/matrix1"/>
    <dgm:cxn modelId="{9C338FE4-BC13-4757-9394-DC2BC847474C}" type="presOf" srcId="{A9574E5F-C2FC-4BFA-A5B9-1D7576F491AB}" destId="{1A5655D7-3A11-4122-817E-A70588866FC9}" srcOrd="1" destOrd="0" presId="urn:microsoft.com/office/officeart/2005/8/layout/matrix1"/>
    <dgm:cxn modelId="{19D5CC9D-53D4-4695-842B-B627EB914926}" srcId="{B42242AD-7454-4840-99AF-9308D78A2F47}" destId="{6B39C7B8-3A15-4A08-A4F6-60EEDC4F3415}" srcOrd="1" destOrd="0" parTransId="{03CDC66F-632E-41D2-8BF1-5887EA07B52C}" sibTransId="{A73542C7-0037-4CF2-8D5D-A6C2BF195EAB}"/>
    <dgm:cxn modelId="{00C0A417-6C15-4556-A7F3-315D1E98B719}" srcId="{B42242AD-7454-4840-99AF-9308D78A2F47}" destId="{460AE184-F3A8-4064-8D58-1B707FD6C215}" srcOrd="2" destOrd="0" parTransId="{D7AB37E7-FAB3-46A0-A301-1E096DA14E4E}" sibTransId="{FBB7434B-B113-415C-9257-8F3CE6A6FC49}"/>
    <dgm:cxn modelId="{EC7DDC32-C29C-4165-BCA4-A08184D6DECC}" type="presParOf" srcId="{50B97228-987E-45AA-90EB-5534493273AE}" destId="{820106BA-D11E-468D-8C41-20DCA962D8C0}" srcOrd="0" destOrd="0" presId="urn:microsoft.com/office/officeart/2005/8/layout/matrix1"/>
    <dgm:cxn modelId="{FE607F1C-0B9C-4EB4-81F5-3955B59EA331}" type="presParOf" srcId="{820106BA-D11E-468D-8C41-20DCA962D8C0}" destId="{8DA88C64-42E9-4A73-AC35-DE1702AED58A}" srcOrd="0" destOrd="0" presId="urn:microsoft.com/office/officeart/2005/8/layout/matrix1"/>
    <dgm:cxn modelId="{2FBAA674-C1A7-4A7F-9EC8-C50095F7CD7A}" type="presParOf" srcId="{820106BA-D11E-468D-8C41-20DCA962D8C0}" destId="{82A68F12-3CE7-4F0B-B710-DFC7BE57E9F1}" srcOrd="1" destOrd="0" presId="urn:microsoft.com/office/officeart/2005/8/layout/matrix1"/>
    <dgm:cxn modelId="{9CD5E351-2BBC-4641-9596-156D15C01082}" type="presParOf" srcId="{820106BA-D11E-468D-8C41-20DCA962D8C0}" destId="{BF349D38-4539-42D0-AAC7-D031476AB787}" srcOrd="2" destOrd="0" presId="urn:microsoft.com/office/officeart/2005/8/layout/matrix1"/>
    <dgm:cxn modelId="{3F53C0CA-2323-4B5A-9B8F-DCFAE31A8AFB}" type="presParOf" srcId="{820106BA-D11E-468D-8C41-20DCA962D8C0}" destId="{C4E6642D-7D24-4AFB-8EF6-E3C244D72BAC}" srcOrd="3" destOrd="0" presId="urn:microsoft.com/office/officeart/2005/8/layout/matrix1"/>
    <dgm:cxn modelId="{527C2903-53EC-4463-9BCB-AE6DA03D43DF}" type="presParOf" srcId="{820106BA-D11E-468D-8C41-20DCA962D8C0}" destId="{827D3EBE-655A-4401-8AAE-C39E1F33EE04}" srcOrd="4" destOrd="0" presId="urn:microsoft.com/office/officeart/2005/8/layout/matrix1"/>
    <dgm:cxn modelId="{74036AEA-2A12-4FBE-8B66-CA1F5D769479}" type="presParOf" srcId="{820106BA-D11E-468D-8C41-20DCA962D8C0}" destId="{CF96B09B-9A01-46A6-BA0D-FA36AEB12F92}" srcOrd="5" destOrd="0" presId="urn:microsoft.com/office/officeart/2005/8/layout/matrix1"/>
    <dgm:cxn modelId="{AC1D361A-5F07-4BD7-B612-52A6ED70A0EC}" type="presParOf" srcId="{820106BA-D11E-468D-8C41-20DCA962D8C0}" destId="{12C17383-E713-4FDD-892F-FCEAF2BE8B21}" srcOrd="6" destOrd="0" presId="urn:microsoft.com/office/officeart/2005/8/layout/matrix1"/>
    <dgm:cxn modelId="{F1190C88-7C53-4D72-B635-E12BE00381FF}" type="presParOf" srcId="{820106BA-D11E-468D-8C41-20DCA962D8C0}" destId="{1A5655D7-3A11-4122-817E-A70588866FC9}" srcOrd="7" destOrd="0" presId="urn:microsoft.com/office/officeart/2005/8/layout/matrix1"/>
    <dgm:cxn modelId="{2C7B7662-C373-4058-9496-B65C76E3B6BE}" type="presParOf" srcId="{50B97228-987E-45AA-90EB-5534493273AE}" destId="{958FE6CE-C764-48E8-9CB6-B1D0A00AA8A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A92644-F61C-42B3-ACC2-F910919C5B25}">
      <dsp:nvSpPr>
        <dsp:cNvPr id="0" name=""/>
        <dsp:cNvSpPr/>
      </dsp:nvSpPr>
      <dsp:spPr>
        <a:xfrm>
          <a:off x="2216" y="767521"/>
          <a:ext cx="2095587" cy="9671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b="1" kern="1200" dirty="0" smtClean="0"/>
            <a:t>폐기물 매립 시 </a:t>
          </a:r>
          <a:endParaRPr lang="ko-KR" altLang="en-US" sz="1700" b="1" kern="1200" dirty="0"/>
        </a:p>
      </dsp:txBody>
      <dsp:txXfrm>
        <a:off x="2216" y="767521"/>
        <a:ext cx="2095587" cy="644748"/>
      </dsp:txXfrm>
    </dsp:sp>
    <dsp:sp modelId="{F653A1E1-9512-448D-8670-4D622CF23606}">
      <dsp:nvSpPr>
        <dsp:cNvPr id="0" name=""/>
        <dsp:cNvSpPr/>
      </dsp:nvSpPr>
      <dsp:spPr>
        <a:xfrm>
          <a:off x="248039" y="1387842"/>
          <a:ext cx="2313389" cy="2726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kern="1200" dirty="0" err="1" smtClean="0"/>
            <a:t>침출수</a:t>
          </a:r>
          <a:r>
            <a:rPr lang="ko-KR" altLang="en-US" sz="1700" kern="1200" dirty="0" smtClean="0"/>
            <a:t> 처리</a:t>
          </a:r>
          <a:endParaRPr lang="ko-KR" altLang="en-US" sz="1700" kern="1200" dirty="0"/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kern="1200" dirty="0" smtClean="0"/>
            <a:t>악취 발생</a:t>
          </a:r>
          <a:endParaRPr lang="ko-KR" altLang="en-US" sz="1700" kern="1200" dirty="0"/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kern="1200" dirty="0" smtClean="0"/>
            <a:t>위생문제</a:t>
          </a:r>
          <a:r>
            <a:rPr lang="en-US" altLang="ko-KR" sz="1700" kern="1200" dirty="0" smtClean="0"/>
            <a:t>-</a:t>
          </a:r>
          <a:r>
            <a:rPr lang="ko-KR" altLang="en-US" sz="1700" kern="1200" dirty="0" smtClean="0"/>
            <a:t>곤충서식 등</a:t>
          </a:r>
          <a:endParaRPr lang="ko-KR" altLang="en-US" sz="1700" kern="1200" dirty="0"/>
        </a:p>
      </dsp:txBody>
      <dsp:txXfrm>
        <a:off x="248039" y="1387842"/>
        <a:ext cx="2313389" cy="2726788"/>
      </dsp:txXfrm>
    </dsp:sp>
    <dsp:sp modelId="{2D04DA3A-8407-4277-9A9A-7B64C64C9293}">
      <dsp:nvSpPr>
        <dsp:cNvPr id="0" name=""/>
        <dsp:cNvSpPr/>
      </dsp:nvSpPr>
      <dsp:spPr>
        <a:xfrm rot="21556710">
          <a:off x="2387552" y="853587"/>
          <a:ext cx="614368" cy="431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kern="1200"/>
        </a:p>
      </dsp:txBody>
      <dsp:txXfrm rot="21556710">
        <a:off x="2387552" y="853587"/>
        <a:ext cx="614368" cy="431190"/>
      </dsp:txXfrm>
    </dsp:sp>
    <dsp:sp modelId="{20EFC434-8B45-49DF-9FB7-9C65C69CF324}">
      <dsp:nvSpPr>
        <dsp:cNvPr id="0" name=""/>
        <dsp:cNvSpPr/>
      </dsp:nvSpPr>
      <dsp:spPr>
        <a:xfrm>
          <a:off x="3256897" y="726534"/>
          <a:ext cx="2095587" cy="967122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b="1" kern="1200" dirty="0" smtClean="0"/>
            <a:t>환경적 문제</a:t>
          </a:r>
          <a:endParaRPr lang="ko-KR" altLang="en-US" sz="1700" b="1" kern="1200" dirty="0"/>
        </a:p>
      </dsp:txBody>
      <dsp:txXfrm>
        <a:off x="3256897" y="726534"/>
        <a:ext cx="2095587" cy="644748"/>
      </dsp:txXfrm>
    </dsp:sp>
    <dsp:sp modelId="{5C827ADA-E4D2-43FE-BCFD-8A1DDB73ECCB}">
      <dsp:nvSpPr>
        <dsp:cNvPr id="0" name=""/>
        <dsp:cNvSpPr/>
      </dsp:nvSpPr>
      <dsp:spPr>
        <a:xfrm>
          <a:off x="3502720" y="1387842"/>
          <a:ext cx="2313389" cy="2726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kern="1200" dirty="0" smtClean="0"/>
            <a:t>대기오염</a:t>
          </a:r>
          <a:r>
            <a:rPr lang="en-US" altLang="ko-KR" sz="1700" kern="1200" dirty="0" smtClean="0"/>
            <a:t>-</a:t>
          </a:r>
          <a:r>
            <a:rPr lang="ko-KR" altLang="en-US" sz="1500" kern="1200" dirty="0" smtClean="0"/>
            <a:t>메탄가스</a:t>
          </a:r>
          <a:endParaRPr lang="ko-KR" altLang="en-US" sz="1500" kern="1200" dirty="0"/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kern="1200" dirty="0" smtClean="0"/>
            <a:t>지하수오염</a:t>
          </a:r>
          <a:endParaRPr lang="ko-KR" altLang="en-US" sz="1700" kern="1200" dirty="0"/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kern="1200" dirty="0" smtClean="0"/>
            <a:t>토양오염 등 우려</a:t>
          </a:r>
          <a:endParaRPr lang="ko-KR" altLang="en-US" sz="1700" kern="1200" dirty="0"/>
        </a:p>
      </dsp:txBody>
      <dsp:txXfrm>
        <a:off x="3502720" y="1387842"/>
        <a:ext cx="2313389" cy="2726788"/>
      </dsp:txXfrm>
    </dsp:sp>
    <dsp:sp modelId="{3121D049-32D1-4779-A94D-40C61E274EA8}">
      <dsp:nvSpPr>
        <dsp:cNvPr id="0" name=""/>
        <dsp:cNvSpPr/>
      </dsp:nvSpPr>
      <dsp:spPr>
        <a:xfrm>
          <a:off x="5642258" y="833313"/>
          <a:ext cx="614320" cy="431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kern="1200"/>
        </a:p>
      </dsp:txBody>
      <dsp:txXfrm>
        <a:off x="5642258" y="833313"/>
        <a:ext cx="614320" cy="431190"/>
      </dsp:txXfrm>
    </dsp:sp>
    <dsp:sp modelId="{96697EFC-DCAF-462B-9021-3AFE71B101E1}">
      <dsp:nvSpPr>
        <dsp:cNvPr id="0" name=""/>
        <dsp:cNvSpPr/>
      </dsp:nvSpPr>
      <dsp:spPr>
        <a:xfrm>
          <a:off x="6511579" y="726534"/>
          <a:ext cx="2095587" cy="967122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b="1" kern="1200" dirty="0" smtClean="0"/>
            <a:t>사회적 문제</a:t>
          </a:r>
          <a:endParaRPr lang="ko-KR" altLang="en-US" sz="1700" b="1" kern="1200" dirty="0"/>
        </a:p>
      </dsp:txBody>
      <dsp:txXfrm>
        <a:off x="6511579" y="726534"/>
        <a:ext cx="2095587" cy="644748"/>
      </dsp:txXfrm>
    </dsp:sp>
    <dsp:sp modelId="{CDCFB15B-DE48-4903-BF87-81293A5CF193}">
      <dsp:nvSpPr>
        <dsp:cNvPr id="0" name=""/>
        <dsp:cNvSpPr/>
      </dsp:nvSpPr>
      <dsp:spPr>
        <a:xfrm>
          <a:off x="6757402" y="1387842"/>
          <a:ext cx="2313389" cy="2726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kern="1200" dirty="0" smtClean="0"/>
            <a:t>지역이미지 훼손</a:t>
          </a:r>
          <a:endParaRPr lang="ko-KR" altLang="en-US" sz="1700" kern="1200" dirty="0"/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kern="1200" dirty="0" smtClean="0"/>
            <a:t>님비현상</a:t>
          </a:r>
          <a:endParaRPr lang="ko-KR" altLang="en-US" sz="1700" kern="1200" dirty="0"/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kern="1200" dirty="0" smtClean="0"/>
            <a:t>매립시설 부지확보의 어려움이 따름</a:t>
          </a:r>
          <a:r>
            <a:rPr lang="en-US" altLang="ko-KR" sz="1700" kern="1200" dirty="0" smtClean="0"/>
            <a:t>.</a:t>
          </a:r>
          <a:endParaRPr lang="ko-KR" altLang="en-US" sz="1700" kern="1200" dirty="0"/>
        </a:p>
      </dsp:txBody>
      <dsp:txXfrm>
        <a:off x="6757402" y="1387842"/>
        <a:ext cx="2313389" cy="272678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8A0112-4204-4783-8902-9ABE9D66AF89}">
      <dsp:nvSpPr>
        <dsp:cNvPr id="0" name=""/>
        <dsp:cNvSpPr/>
      </dsp:nvSpPr>
      <dsp:spPr>
        <a:xfrm>
          <a:off x="-13258" y="44990"/>
          <a:ext cx="8411614" cy="2084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kern="1200" dirty="0" smtClean="0"/>
            <a:t>  </a:t>
          </a:r>
          <a:r>
            <a:rPr lang="en-US" altLang="ko-KR" sz="2000" b="1" kern="1200" dirty="0" smtClean="0">
              <a:latin typeface="+mn-ea"/>
              <a:ea typeface="+mn-ea"/>
            </a:rPr>
            <a:t>5</a:t>
          </a:r>
          <a:r>
            <a:rPr lang="ko-KR" altLang="en-US" sz="2000" b="1" kern="1200" dirty="0" smtClean="0">
              <a:latin typeface="+mn-ea"/>
              <a:ea typeface="+mn-ea"/>
            </a:rPr>
            <a:t>년간의 준비과정</a:t>
          </a:r>
          <a:endParaRPr lang="en-US" altLang="ko-KR" sz="2000" b="1" kern="1200" dirty="0" smtClean="0">
            <a:latin typeface="+mn-ea"/>
            <a:ea typeface="+mn-ea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b="1" kern="1200" dirty="0" smtClean="0"/>
            <a:t>칠곡군의 음식물폐기물 수탁처리를 </a:t>
          </a:r>
          <a:r>
            <a:rPr lang="en-US" altLang="ko-KR" sz="1400" b="1" kern="1200" dirty="0" smtClean="0"/>
            <a:t>8</a:t>
          </a:r>
          <a:r>
            <a:rPr lang="ko-KR" altLang="en-US" sz="1400" b="1" kern="1200" dirty="0" smtClean="0"/>
            <a:t>년째 운영</a:t>
          </a:r>
          <a:endParaRPr lang="ko-KR" altLang="en-US" sz="1400" b="1" kern="1200" dirty="0"/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b="1" kern="1200" dirty="0" smtClean="0"/>
            <a:t>칠곡군에서 발생되는 생활폐기물의 안정적이고 효율적인 처리를</a:t>
          </a:r>
          <a:r>
            <a:rPr lang="en-US" altLang="ko-KR" sz="1400" b="1" kern="1200" dirty="0" smtClean="0"/>
            <a:t> </a:t>
          </a:r>
          <a:r>
            <a:rPr lang="ko-KR" altLang="en-US" sz="1400" b="1" kern="1200" dirty="0" smtClean="0"/>
            <a:t>위해 고심    끝에 칠곡군에 제안서 제출</a:t>
          </a:r>
          <a:endParaRPr lang="ko-KR" altLang="en-US" sz="1400" b="1" kern="1200" dirty="0"/>
        </a:p>
      </dsp:txBody>
      <dsp:txXfrm>
        <a:off x="-13258" y="44990"/>
        <a:ext cx="6685745" cy="2084909"/>
      </dsp:txXfrm>
    </dsp:sp>
    <dsp:sp modelId="{CFBF8FE7-E125-4885-9EC2-B86B8C7EEBCA}">
      <dsp:nvSpPr>
        <dsp:cNvPr id="0" name=""/>
        <dsp:cNvSpPr/>
      </dsp:nvSpPr>
      <dsp:spPr>
        <a:xfrm>
          <a:off x="812857" y="2354256"/>
          <a:ext cx="7974832" cy="1603381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latin typeface="+mn-ea"/>
              <a:ea typeface="+mn-ea"/>
            </a:rPr>
            <a:t>  제</a:t>
          </a:r>
          <a:r>
            <a:rPr lang="en-US" altLang="ko-KR" sz="2400" b="1" kern="1200" dirty="0" smtClean="0">
              <a:latin typeface="+mn-ea"/>
              <a:ea typeface="+mn-ea"/>
            </a:rPr>
            <a:t>3</a:t>
          </a:r>
          <a:r>
            <a:rPr lang="ko-KR" altLang="en-US" sz="2400" b="1" kern="1200" dirty="0" err="1" smtClean="0">
              <a:latin typeface="+mn-ea"/>
              <a:ea typeface="+mn-ea"/>
            </a:rPr>
            <a:t>자공고</a:t>
          </a:r>
          <a:r>
            <a:rPr lang="ko-KR" altLang="en-US" sz="2400" b="1" kern="1200" dirty="0" smtClean="0">
              <a:latin typeface="+mn-ea"/>
              <a:ea typeface="+mn-ea"/>
            </a:rPr>
            <a:t> </a:t>
          </a:r>
          <a:endParaRPr lang="en-US" altLang="ko-KR" sz="2400" b="1" kern="1200" dirty="0" smtClean="0">
            <a:latin typeface="+mn-ea"/>
            <a:ea typeface="+mn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b="1" kern="1200" dirty="0" smtClean="0">
              <a:latin typeface="+mn-ea"/>
              <a:ea typeface="+mn-ea"/>
            </a:rPr>
            <a:t>희망업체 수요조사</a:t>
          </a:r>
          <a:r>
            <a:rPr lang="en-US" altLang="ko-KR" sz="1600" b="1" kern="1200" dirty="0" smtClean="0">
              <a:latin typeface="+mn-ea"/>
              <a:ea typeface="+mn-ea"/>
            </a:rPr>
            <a:t>(30</a:t>
          </a:r>
          <a:r>
            <a:rPr lang="ko-KR" altLang="en-US" sz="1600" b="1" kern="1200" dirty="0" smtClean="0">
              <a:latin typeface="+mn-ea"/>
              <a:ea typeface="+mn-ea"/>
            </a:rPr>
            <a:t>일간</a:t>
          </a:r>
          <a:r>
            <a:rPr lang="en-US" altLang="ko-KR" sz="1600" b="1" kern="1200" dirty="0" smtClean="0">
              <a:latin typeface="+mn-ea"/>
              <a:ea typeface="+mn-ea"/>
            </a:rPr>
            <a:t>)-2008.8.22</a:t>
          </a:r>
          <a:endParaRPr lang="ko-KR" altLang="en-US" sz="1600" b="1" kern="1200" dirty="0">
            <a:latin typeface="+mn-ea"/>
            <a:ea typeface="+mn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b="1" kern="1200" dirty="0" smtClean="0">
              <a:latin typeface="+mn-ea"/>
              <a:ea typeface="+mn-ea"/>
            </a:rPr>
            <a:t>우선협상자지정통보</a:t>
          </a:r>
          <a:r>
            <a:rPr lang="en-US" altLang="ko-KR" sz="1600" b="1" kern="1200" dirty="0" smtClean="0">
              <a:latin typeface="+mn-ea"/>
              <a:ea typeface="+mn-ea"/>
            </a:rPr>
            <a:t>-2008.11.10</a:t>
          </a:r>
          <a:endParaRPr lang="ko-KR" altLang="en-US" sz="1600" b="1" kern="1200" dirty="0">
            <a:latin typeface="+mn-ea"/>
            <a:ea typeface="+mn-ea"/>
          </a:endParaRPr>
        </a:p>
      </dsp:txBody>
      <dsp:txXfrm>
        <a:off x="812857" y="2354256"/>
        <a:ext cx="6228972" cy="1603381"/>
      </dsp:txXfrm>
    </dsp:sp>
    <dsp:sp modelId="{272B7E97-FB38-4527-B820-391371A645D9}">
      <dsp:nvSpPr>
        <dsp:cNvPr id="0" name=""/>
        <dsp:cNvSpPr/>
      </dsp:nvSpPr>
      <dsp:spPr>
        <a:xfrm>
          <a:off x="1516518" y="4181625"/>
          <a:ext cx="7974832" cy="1162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latin typeface="+mn-ea"/>
              <a:ea typeface="+mn-ea"/>
            </a:rPr>
            <a:t>생활폐기물 민간위탁처리 실시협약 체결 </a:t>
          </a:r>
          <a:endParaRPr lang="en-US" altLang="ko-KR" sz="2400" b="1" kern="1200" dirty="0" smtClean="0">
            <a:latin typeface="+mn-ea"/>
            <a:ea typeface="+mn-ea"/>
          </a:endParaRPr>
        </a:p>
        <a:p>
          <a:pPr lvl="0" algn="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>
              <a:latin typeface="+mn-ea"/>
              <a:ea typeface="+mn-ea"/>
            </a:rPr>
            <a:t>2009.12.7</a:t>
          </a:r>
          <a:endParaRPr lang="ko-KR" altLang="en-US" sz="2000" b="1" kern="1200" dirty="0">
            <a:latin typeface="+mn-ea"/>
            <a:ea typeface="+mn-ea"/>
          </a:endParaRPr>
        </a:p>
      </dsp:txBody>
      <dsp:txXfrm>
        <a:off x="1516518" y="4181625"/>
        <a:ext cx="6228972" cy="1162980"/>
      </dsp:txXfrm>
    </dsp:sp>
    <dsp:sp modelId="{C050848A-ED8F-4A19-90DC-754B95CA6E10}">
      <dsp:nvSpPr>
        <dsp:cNvPr id="0" name=""/>
        <dsp:cNvSpPr/>
      </dsp:nvSpPr>
      <dsp:spPr>
        <a:xfrm>
          <a:off x="7041829" y="1671377"/>
          <a:ext cx="1042198" cy="104219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3400" b="1" kern="1200">
            <a:latin typeface="+mn-ea"/>
            <a:ea typeface="+mn-ea"/>
          </a:endParaRPr>
        </a:p>
      </dsp:txBody>
      <dsp:txXfrm>
        <a:off x="7041829" y="1671377"/>
        <a:ext cx="1042198" cy="1042198"/>
      </dsp:txXfrm>
    </dsp:sp>
    <dsp:sp modelId="{CD558F66-605B-4921-AE55-076F00E4D398}">
      <dsp:nvSpPr>
        <dsp:cNvPr id="0" name=""/>
        <dsp:cNvSpPr/>
      </dsp:nvSpPr>
      <dsp:spPr>
        <a:xfrm>
          <a:off x="7745491" y="3516595"/>
          <a:ext cx="1042198" cy="104219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3400" b="1" kern="1200">
            <a:latin typeface="+mn-ea"/>
            <a:ea typeface="+mn-ea"/>
          </a:endParaRPr>
        </a:p>
      </dsp:txBody>
      <dsp:txXfrm>
        <a:off x="7745491" y="3516595"/>
        <a:ext cx="1042198" cy="104219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ECE9E2-3BB8-4752-863A-A2B830C04735}">
      <dsp:nvSpPr>
        <dsp:cNvPr id="0" name=""/>
        <dsp:cNvSpPr/>
      </dsp:nvSpPr>
      <dsp:spPr>
        <a:xfrm>
          <a:off x="-14401" y="338836"/>
          <a:ext cx="3341171" cy="174939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baseline="0" dirty="0" smtClean="0">
              <a:latin typeface="HY동녘M" pitchFamily="18" charset="-127"/>
              <a:ea typeface="HY동녘M" pitchFamily="18" charset="-127"/>
            </a:rPr>
            <a:t>칠곡군</a:t>
          </a:r>
          <a:endParaRPr lang="en-US" altLang="ko-KR" sz="1800" kern="1200" baseline="0" dirty="0" smtClean="0">
            <a:latin typeface="HY동녘M" pitchFamily="18" charset="-127"/>
            <a:ea typeface="HY동녘M" pitchFamily="18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baseline="0" dirty="0" smtClean="0">
              <a:latin typeface="HY동녘M" pitchFamily="18" charset="-127"/>
              <a:ea typeface="HY동녘M" pitchFamily="18" charset="-127"/>
            </a:rPr>
            <a:t>환경종합센터</a:t>
          </a:r>
          <a:endParaRPr lang="en-US" altLang="ko-KR" sz="1800" kern="1200" baseline="0" dirty="0" smtClean="0">
            <a:latin typeface="HY동녘M" pitchFamily="18" charset="-127"/>
            <a:ea typeface="HY동녘M" pitchFamily="18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baseline="0" dirty="0" smtClean="0">
              <a:latin typeface="HY동녘M" pitchFamily="18" charset="-127"/>
              <a:ea typeface="HY동녘M" pitchFamily="18" charset="-127"/>
            </a:rPr>
            <a:t>순수운영비</a:t>
          </a:r>
          <a:endParaRPr lang="en-US" altLang="ko-KR" sz="1800" kern="1200" baseline="0" dirty="0" smtClean="0">
            <a:latin typeface="HY동녘M" pitchFamily="18" charset="-127"/>
            <a:ea typeface="HY동녘M" pitchFamily="18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baseline="0" dirty="0" smtClean="0">
              <a:solidFill>
                <a:srgbClr val="FF0066"/>
              </a:solidFill>
              <a:latin typeface="HY동녘M" pitchFamily="18" charset="-127"/>
              <a:ea typeface="HY동녘M" pitchFamily="18" charset="-127"/>
            </a:rPr>
            <a:t>178,000/Ton</a:t>
          </a:r>
          <a:endParaRPr lang="ko-KR" altLang="en-US" sz="1800" kern="1200" baseline="0" dirty="0">
            <a:solidFill>
              <a:srgbClr val="FF0066"/>
            </a:solidFill>
            <a:latin typeface="HY동녘M" pitchFamily="18" charset="-127"/>
            <a:ea typeface="HY동녘M" pitchFamily="18" charset="-127"/>
          </a:endParaRPr>
        </a:p>
      </dsp:txBody>
      <dsp:txXfrm>
        <a:off x="-14401" y="338836"/>
        <a:ext cx="3341171" cy="174939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0.13914</cdr:x>
      <cdr:y>0.43395</cdr:y>
    </cdr:from>
    <cdr:to>
      <cdr:x>0.35604</cdr:x>
      <cdr:y>0.52054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5232" y="1804218"/>
          <a:ext cx="12241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ko-KR" altLang="en-US" sz="1100" dirty="0"/>
        </a:p>
      </cdr:txBody>
    </cdr:sp>
  </cdr:relSizeAnchor>
  <cdr:relSizeAnchor xmlns:cdr="http://schemas.openxmlformats.org/drawingml/2006/chartDrawing">
    <cdr:from>
      <cdr:x>0.10127</cdr:x>
      <cdr:y>0.27711</cdr:y>
    </cdr:from>
    <cdr:to>
      <cdr:x>0.29266</cdr:x>
      <cdr:y>0.38103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1504" y="1152119"/>
          <a:ext cx="1080126" cy="432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o-KR" alt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재활용</a:t>
          </a:r>
          <a:endParaRPr lang="ko-KR" altLang="en-U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5691D-E6EA-4583-AE65-F8CE7EC657C9}" type="datetimeFigureOut">
              <a:rPr lang="ko-KR" altLang="en-US" smtClean="0"/>
              <a:pPr/>
              <a:t>2011-05-13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E7129-5211-4D72-A369-A37634462B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7129-5211-4D72-A369-A37634462BBE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7129-5211-4D72-A369-A37634462BBE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7129-5211-4D72-A369-A37634462BBE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7129-5211-4D72-A369-A37634462BBE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mtClean="0"/>
              <a:t>다음은 민간위탁처리사업의 추진 절차도 입니다</a:t>
            </a:r>
            <a:r>
              <a:rPr lang="en-US" altLang="ko-KR" smtClean="0"/>
              <a:t>. </a:t>
            </a:r>
          </a:p>
          <a:p>
            <a:pPr>
              <a:lnSpc>
                <a:spcPct val="150000"/>
              </a:lnSpc>
            </a:pPr>
            <a:endParaRPr lang="en-US" altLang="ko-KR" smtClean="0"/>
          </a:p>
          <a:p>
            <a:pPr>
              <a:lnSpc>
                <a:spcPct val="150000"/>
              </a:lnSpc>
            </a:pPr>
            <a:r>
              <a:rPr lang="ko-KR" altLang="en-US" smtClean="0"/>
              <a:t>제안서를 </a:t>
            </a:r>
            <a:r>
              <a:rPr lang="en-US" altLang="ko-KR" smtClean="0"/>
              <a:t>2008</a:t>
            </a:r>
            <a:r>
              <a:rPr lang="ko-KR" altLang="en-US" smtClean="0"/>
              <a:t>년 </a:t>
            </a:r>
            <a:r>
              <a:rPr lang="en-US" altLang="ko-KR" smtClean="0"/>
              <a:t>1</a:t>
            </a:r>
            <a:r>
              <a:rPr lang="ko-KR" altLang="en-US" smtClean="0"/>
              <a:t>월에 제출한 후 제안서 검토와 보고결재</a:t>
            </a:r>
            <a:r>
              <a:rPr lang="en-US" altLang="ko-KR" smtClean="0"/>
              <a:t>, </a:t>
            </a:r>
            <a:r>
              <a:rPr lang="ko-KR" altLang="en-US" smtClean="0"/>
              <a:t>그리고 의회동의를 거쳐 환경자원공사에 검토 의뢰 후 적정통보를 받았으며</a:t>
            </a:r>
            <a:r>
              <a:rPr lang="en-US" altLang="ko-KR" smtClean="0"/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mtClean="0"/>
              <a:t>제</a:t>
            </a:r>
            <a:r>
              <a:rPr lang="en-US" altLang="ko-KR" smtClean="0"/>
              <a:t>3</a:t>
            </a:r>
            <a:r>
              <a:rPr lang="ko-KR" altLang="en-US" smtClean="0"/>
              <a:t>자 공고를 </a:t>
            </a:r>
            <a:r>
              <a:rPr lang="en-US" altLang="ko-KR" smtClean="0"/>
              <a:t>30</a:t>
            </a:r>
            <a:r>
              <a:rPr lang="ko-KR" altLang="en-US" smtClean="0"/>
              <a:t>일간 한 후 가협약까지는 약 </a:t>
            </a:r>
            <a:r>
              <a:rPr lang="en-US" altLang="ko-KR" smtClean="0"/>
              <a:t>2</a:t>
            </a:r>
            <a:r>
              <a:rPr lang="ko-KR" altLang="en-US" smtClean="0"/>
              <a:t>년이 소요되었습니다</a:t>
            </a:r>
            <a:r>
              <a:rPr lang="en-US" altLang="ko-KR" smtClean="0"/>
              <a:t>. </a:t>
            </a:r>
            <a:r>
              <a:rPr lang="ko-KR" altLang="en-US" smtClean="0"/>
              <a:t>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7129-5211-4D72-A369-A37634462BBE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7129-5211-4D72-A369-A37634462BBE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7129-5211-4D72-A369-A37634462BBE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7129-5211-4D72-A369-A37634462BBE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7129-5211-4D72-A369-A37634462BBE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7129-5211-4D72-A369-A37634462BBE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7129-5211-4D72-A369-A37634462BBE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7129-5211-4D72-A369-A37634462BBE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7129-5211-4D72-A369-A37634462BBE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endParaRPr lang="ko-KR" altLang="en-US" sz="13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7129-5211-4D72-A369-A37634462BBE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7129-5211-4D72-A369-A37634462BBE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7129-5211-4D72-A369-A37634462BBE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7129-5211-4D72-A369-A37634462BBE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7129-5211-4D72-A369-A37634462BBE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7129-5211-4D72-A369-A37634462BBE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7129-5211-4D72-A369-A37634462BBE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7129-5211-4D72-A369-A37634462BBE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7129-5211-4D72-A369-A37634462BBE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7129-5211-4D72-A369-A37634462BBE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7129-5211-4D72-A369-A37634462BBE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7129-5211-4D72-A369-A37634462BBE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7129-5211-4D72-A369-A37634462BBE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7129-5211-4D72-A369-A37634462BBE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7129-5211-4D72-A369-A37634462BBE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6"/>
            <a:ext cx="2311400" cy="365125"/>
          </a:xfrm>
          <a:prstGeom prst="rect">
            <a:avLst/>
          </a:prstGeom>
        </p:spPr>
        <p:txBody>
          <a:bodyPr/>
          <a:lstStyle/>
          <a:p>
            <a:fld id="{0561C914-95AC-4909-8BF6-61AA3D6A2607}" type="datetimeFigureOut">
              <a:rPr lang="ko-KR" altLang="en-US" smtClean="0">
                <a:solidFill>
                  <a:prstClr val="black"/>
                </a:solidFill>
              </a:rPr>
              <a:pPr/>
              <a:t>2011-05-13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6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6"/>
            <a:ext cx="2311400" cy="365125"/>
          </a:xfrm>
          <a:prstGeom prst="rect">
            <a:avLst/>
          </a:prstGeom>
        </p:spPr>
        <p:txBody>
          <a:bodyPr/>
          <a:lstStyle/>
          <a:p>
            <a:fld id="{911FAA72-A770-4B71-88B5-1D3095FB88BA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6"/>
            <a:ext cx="2311400" cy="365125"/>
          </a:xfrm>
          <a:prstGeom prst="rect">
            <a:avLst/>
          </a:prstGeom>
        </p:spPr>
        <p:txBody>
          <a:bodyPr/>
          <a:lstStyle/>
          <a:p>
            <a:fld id="{0561C914-95AC-4909-8BF6-61AA3D6A2607}" type="datetimeFigureOut">
              <a:rPr lang="ko-KR" altLang="en-US" smtClean="0">
                <a:solidFill>
                  <a:prstClr val="black"/>
                </a:solidFill>
              </a:rPr>
              <a:pPr/>
              <a:t>2011-05-13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6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6"/>
            <a:ext cx="2311400" cy="365125"/>
          </a:xfrm>
          <a:prstGeom prst="rect">
            <a:avLst/>
          </a:prstGeom>
        </p:spPr>
        <p:txBody>
          <a:bodyPr/>
          <a:lstStyle/>
          <a:p>
            <a:fld id="{911FAA72-A770-4B71-88B5-1D3095FB88BA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6"/>
            <a:ext cx="2311400" cy="365125"/>
          </a:xfrm>
          <a:prstGeom prst="rect">
            <a:avLst/>
          </a:prstGeom>
        </p:spPr>
        <p:txBody>
          <a:bodyPr/>
          <a:lstStyle/>
          <a:p>
            <a:fld id="{0561C914-95AC-4909-8BF6-61AA3D6A2607}" type="datetimeFigureOut">
              <a:rPr lang="ko-KR" altLang="en-US" smtClean="0">
                <a:solidFill>
                  <a:prstClr val="black"/>
                </a:solidFill>
              </a:rPr>
              <a:pPr/>
              <a:t>2011-05-13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6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6"/>
            <a:ext cx="2311400" cy="365125"/>
          </a:xfrm>
          <a:prstGeom prst="rect">
            <a:avLst/>
          </a:prstGeom>
        </p:spPr>
        <p:txBody>
          <a:bodyPr/>
          <a:lstStyle/>
          <a:p>
            <a:fld id="{911FAA72-A770-4B71-88B5-1D3095FB88BA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6"/>
            <a:ext cx="2311400" cy="365125"/>
          </a:xfrm>
          <a:prstGeom prst="rect">
            <a:avLst/>
          </a:prstGeom>
        </p:spPr>
        <p:txBody>
          <a:bodyPr/>
          <a:lstStyle/>
          <a:p>
            <a:fld id="{0561C914-95AC-4909-8BF6-61AA3D6A2607}" type="datetimeFigureOut">
              <a:rPr lang="ko-KR" altLang="en-US" smtClean="0"/>
              <a:pPr/>
              <a:t>2011-05-13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6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6"/>
            <a:ext cx="2311400" cy="365125"/>
          </a:xfrm>
          <a:prstGeom prst="rect">
            <a:avLst/>
          </a:prstGeom>
        </p:spPr>
        <p:txBody>
          <a:bodyPr/>
          <a:lstStyle/>
          <a:p>
            <a:fld id="{911FAA72-A770-4B71-88B5-1D3095FB88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6"/>
            <a:ext cx="2311400" cy="365125"/>
          </a:xfrm>
          <a:prstGeom prst="rect">
            <a:avLst/>
          </a:prstGeom>
        </p:spPr>
        <p:txBody>
          <a:bodyPr/>
          <a:lstStyle/>
          <a:p>
            <a:fld id="{0561C914-95AC-4909-8BF6-61AA3D6A2607}" type="datetimeFigureOut">
              <a:rPr lang="ko-KR" altLang="en-US" smtClean="0">
                <a:solidFill>
                  <a:prstClr val="black"/>
                </a:solidFill>
              </a:rPr>
              <a:pPr/>
              <a:t>2011-05-13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6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6"/>
            <a:ext cx="2311400" cy="365125"/>
          </a:xfrm>
          <a:prstGeom prst="rect">
            <a:avLst/>
          </a:prstGeom>
        </p:spPr>
        <p:txBody>
          <a:bodyPr/>
          <a:lstStyle/>
          <a:p>
            <a:fld id="{911FAA72-A770-4B71-88B5-1D3095FB88BA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6"/>
            <a:ext cx="2311400" cy="365125"/>
          </a:xfrm>
          <a:prstGeom prst="rect">
            <a:avLst/>
          </a:prstGeom>
        </p:spPr>
        <p:txBody>
          <a:bodyPr/>
          <a:lstStyle/>
          <a:p>
            <a:fld id="{0561C914-95AC-4909-8BF6-61AA3D6A2607}" type="datetimeFigureOut">
              <a:rPr lang="ko-KR" altLang="en-US" smtClean="0">
                <a:solidFill>
                  <a:prstClr val="black"/>
                </a:solidFill>
              </a:rPr>
              <a:pPr/>
              <a:t>2011-05-13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6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6"/>
            <a:ext cx="2311400" cy="365125"/>
          </a:xfrm>
          <a:prstGeom prst="rect">
            <a:avLst/>
          </a:prstGeom>
        </p:spPr>
        <p:txBody>
          <a:bodyPr/>
          <a:lstStyle/>
          <a:p>
            <a:fld id="{911FAA72-A770-4B71-88B5-1D3095FB88BA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1" y="6713560"/>
            <a:ext cx="7953396" cy="160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10389" y="6549118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uhaus 93" pitchFamily="82" charset="0"/>
              </a:rPr>
              <a:t>JEIL ENERGY Co., Ltd.</a:t>
            </a:r>
            <a:endParaRPr lang="ko-KR" altLang="en-US" sz="1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uhaus 93" pitchFamily="82" charset="0"/>
            </a:endParaRPr>
          </a:p>
          <a:p>
            <a:pPr algn="r"/>
            <a:endParaRPr lang="ko-KR" altLang="en-U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uhaus 93" pitchFamily="8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1" y="6713560"/>
            <a:ext cx="7953396" cy="160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10389" y="6549118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ko-KR" sz="1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uhaus 93" pitchFamily="82" charset="0"/>
              </a:rPr>
              <a:t>JEIL ENERGY Co., Ltd.</a:t>
            </a:r>
            <a:endParaRPr lang="ko-KR" altLang="en-US" sz="1400" b="1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uhaus 93" pitchFamily="82" charset="0"/>
            </a:endParaRPr>
          </a:p>
          <a:p>
            <a:pPr algn="r"/>
            <a:endParaRPr lang="ko-KR" altLang="en-US" sz="1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uhaus 93" pitchFamily="8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1" y="6713560"/>
            <a:ext cx="7953396" cy="160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10389" y="6549118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ko-KR" sz="1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uhaus 93" pitchFamily="82" charset="0"/>
              </a:rPr>
              <a:t>JEIL ENERGY Co., Ltd.</a:t>
            </a:r>
            <a:endParaRPr lang="ko-KR" altLang="en-US" sz="1400" b="1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uhaus 93" pitchFamily="82" charset="0"/>
            </a:endParaRPr>
          </a:p>
          <a:p>
            <a:pPr algn="r"/>
            <a:endParaRPr lang="ko-KR" altLang="en-US" sz="1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uhaus 93" pitchFamily="8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1" y="6713560"/>
            <a:ext cx="7953396" cy="160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10389" y="6549118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ko-KR" sz="1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uhaus 93" pitchFamily="82" charset="0"/>
              </a:rPr>
              <a:t>JEIL ENERGY Co., Ltd.</a:t>
            </a:r>
            <a:endParaRPr lang="ko-KR" altLang="en-US" sz="1400" b="1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uhaus 93" pitchFamily="82" charset="0"/>
            </a:endParaRPr>
          </a:p>
          <a:p>
            <a:pPr algn="r"/>
            <a:endParaRPr lang="ko-KR" altLang="en-US" sz="1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uhaus 93" pitchFamily="8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1" y="6713560"/>
            <a:ext cx="7953396" cy="160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10389" y="6549118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ko-KR" sz="1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uhaus 93" pitchFamily="82" charset="0"/>
              </a:rPr>
              <a:t>JEIL ENERGY Co., Ltd.</a:t>
            </a:r>
            <a:endParaRPr lang="ko-KR" altLang="en-US" sz="1400" b="1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uhaus 93" pitchFamily="82" charset="0"/>
            </a:endParaRPr>
          </a:p>
          <a:p>
            <a:pPr algn="r"/>
            <a:endParaRPr lang="ko-KR" altLang="en-US" sz="1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uhaus 93" pitchFamily="8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1" y="6713560"/>
            <a:ext cx="7953396" cy="160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10389" y="6549118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ko-KR" sz="1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uhaus 93" pitchFamily="82" charset="0"/>
              </a:rPr>
              <a:t>JEIL ENERGY Co., Ltd.</a:t>
            </a:r>
            <a:endParaRPr lang="ko-KR" altLang="en-US" sz="1400" b="1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uhaus 93" pitchFamily="82" charset="0"/>
            </a:endParaRPr>
          </a:p>
          <a:p>
            <a:pPr algn="r"/>
            <a:endParaRPr lang="ko-KR" altLang="en-US" sz="1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uhaus 93" pitchFamily="8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제일_1_1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52672" y="4643446"/>
            <a:ext cx="6154249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ko-KR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uhaus 93" pitchFamily="82" charset="0"/>
                <a:ea typeface="HY강B" pitchFamily="18" charset="-127"/>
              </a:rPr>
              <a:t>JEIL ENERGY CO., LTD.</a:t>
            </a:r>
          </a:p>
          <a:p>
            <a:pPr algn="ctr"/>
            <a:r>
              <a:rPr lang="en-US" altLang="ko-KR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uhaus 93" pitchFamily="82" charset="0"/>
                <a:ea typeface="HY강B" pitchFamily="18" charset="-127"/>
              </a:rPr>
              <a:t>www.jeilenergy.com</a:t>
            </a:r>
            <a:endParaRPr lang="ko-KR" alt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auhaus 93" pitchFamily="82" charset="0"/>
              <a:ea typeface="HY강B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2670" y="4643446"/>
            <a:ext cx="6154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auhaus 93" pitchFamily="82" charset="0"/>
                <a:ea typeface="HY강B" pitchFamily="18" charset="-127"/>
              </a:rPr>
              <a:t>JEIL ENERGY CO., LTD.</a:t>
            </a:r>
            <a:endParaRPr lang="ko-KR" alt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auhaus 93" pitchFamily="82" charset="0"/>
              <a:ea typeface="HY강B" pitchFamily="18" charset="-127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1523978" y="4688624"/>
            <a:ext cx="896741" cy="731139"/>
            <a:chOff x="1452538" y="5572116"/>
            <a:chExt cx="984361" cy="802577"/>
          </a:xfrm>
        </p:grpSpPr>
        <p:sp>
          <p:nvSpPr>
            <p:cNvPr id="12" name="타원 11"/>
            <p:cNvSpPr/>
            <p:nvPr/>
          </p:nvSpPr>
          <p:spPr>
            <a:xfrm>
              <a:off x="1549605" y="5572116"/>
              <a:ext cx="796288" cy="796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effectLst/>
              </a:endParaRPr>
            </a:p>
          </p:txBody>
        </p:sp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52538" y="5572140"/>
              <a:ext cx="984361" cy="802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순서도: 문서 1"/>
          <p:cNvSpPr/>
          <p:nvPr/>
        </p:nvSpPr>
        <p:spPr>
          <a:xfrm>
            <a:off x="0" y="0"/>
            <a:ext cx="9906000" cy="1142984"/>
          </a:xfrm>
          <a:prstGeom prst="flowChartDocumen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순서도: 순차적 액세스 저장소 2"/>
          <p:cNvSpPr/>
          <p:nvPr/>
        </p:nvSpPr>
        <p:spPr>
          <a:xfrm>
            <a:off x="238093" y="428604"/>
            <a:ext cx="571505" cy="571504"/>
          </a:xfrm>
          <a:prstGeom prst="flowChartMagneticTape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881036" y="928670"/>
            <a:ext cx="9024965" cy="7143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59584" y="428609"/>
            <a:ext cx="61398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민간위탁처리사업 추진 배경 </a:t>
            </a:r>
            <a:r>
              <a:rPr lang="en-US" altLang="ko-KR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- </a:t>
            </a:r>
            <a:r>
              <a:rPr lang="ko-KR" alt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사업목표</a:t>
            </a:r>
            <a:endParaRPr lang="ko-KR" altLang="en-US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416496" y="1124744"/>
            <a:ext cx="9361040" cy="5184576"/>
            <a:chOff x="416496" y="1124744"/>
            <a:chExt cx="9361040" cy="5184576"/>
          </a:xfrm>
        </p:grpSpPr>
        <p:sp>
          <p:nvSpPr>
            <p:cNvPr id="8" name="모서리가 둥근 직사각형 7"/>
            <p:cNvSpPr/>
            <p:nvPr/>
          </p:nvSpPr>
          <p:spPr>
            <a:xfrm>
              <a:off x="416496" y="1628800"/>
              <a:ext cx="7776864" cy="2016224"/>
            </a:xfrm>
            <a:prstGeom prst="roundRect">
              <a:avLst/>
            </a:prstGeom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ko-KR" altLang="en-US" dirty="0" smtClean="0"/>
                <a:t> 님비현상으로 인한 폐기물처리시설 설치의 어려움해소</a:t>
              </a:r>
              <a:endParaRPr lang="en-US" altLang="ko-KR" dirty="0" smtClean="0"/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ko-KR" altLang="en-US" dirty="0" smtClean="0"/>
                <a:t> 민간자본으로 폐기물처리시설 유치로 재정부담 해소</a:t>
              </a:r>
              <a:endParaRPr lang="en-US" altLang="ko-KR" dirty="0" smtClean="0"/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ko-KR" altLang="en-US" dirty="0" smtClean="0"/>
                <a:t> 폐기물을 저렴한 비용으로 장기간 안정적 처리 </a:t>
              </a:r>
              <a:endParaRPr lang="en-US" altLang="ko-KR" dirty="0" smtClean="0"/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992560" y="4077072"/>
              <a:ext cx="7776864" cy="2232248"/>
            </a:xfrm>
            <a:prstGeom prst="roundRect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ko-KR" altLang="en-US" dirty="0" smtClean="0"/>
                <a:t> 칠곡군의 숙원사업을 해결함으로써 지역 사회발전에 기여</a:t>
              </a:r>
              <a:r>
                <a:rPr lang="en-US" altLang="ko-KR" dirty="0" smtClean="0"/>
                <a:t>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ko-KR" altLang="en-US" dirty="0" smtClean="0"/>
                <a:t> 폐기물의 안정적인 수급으로 폐기물 소각 시 발생되는 </a:t>
              </a:r>
              <a:r>
                <a:rPr lang="ko-KR" altLang="en-US" dirty="0" err="1" smtClean="0"/>
                <a:t>폐열을</a:t>
              </a:r>
              <a:r>
                <a:rPr lang="ko-KR" altLang="en-US" dirty="0" smtClean="0"/>
                <a:t> 이용한 </a:t>
              </a:r>
              <a:r>
                <a:rPr lang="ko-KR" altLang="en-US" dirty="0" err="1" smtClean="0"/>
                <a:t>신재생에너지</a:t>
              </a:r>
              <a:r>
                <a:rPr lang="en-US" altLang="ko-KR" dirty="0" smtClean="0"/>
                <a:t>(</a:t>
              </a:r>
              <a:r>
                <a:rPr lang="ko-KR" altLang="en-US" dirty="0" smtClean="0"/>
                <a:t>스팀</a:t>
              </a:r>
              <a:r>
                <a:rPr lang="en-US" altLang="ko-KR" dirty="0" smtClean="0"/>
                <a:t>)</a:t>
              </a:r>
              <a:r>
                <a:rPr lang="ko-KR" altLang="en-US" dirty="0" smtClean="0"/>
                <a:t>의 생산 가능</a:t>
              </a:r>
              <a:r>
                <a:rPr lang="en-US" altLang="ko-KR" dirty="0" smtClean="0"/>
                <a:t>.</a:t>
              </a:r>
            </a:p>
            <a:p>
              <a:pPr lvl="0"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en-US" altLang="ko-KR" dirty="0" smtClean="0"/>
                <a:t> </a:t>
              </a:r>
              <a:r>
                <a:rPr lang="ko-KR" altLang="en-US" dirty="0" smtClean="0"/>
                <a:t>기존 지역 </a:t>
              </a:r>
              <a:r>
                <a:rPr lang="ko-KR" altLang="en-US" dirty="0" err="1" smtClean="0"/>
                <a:t>공단내에</a:t>
              </a:r>
              <a:r>
                <a:rPr lang="ko-KR" altLang="en-US" dirty="0" smtClean="0"/>
                <a:t> 당사의 스팀을 공급함으로써 에너지 절감과 </a:t>
              </a:r>
              <a:r>
                <a:rPr lang="en-US" altLang="ko-KR" dirty="0" smtClean="0"/>
                <a:t>Co</a:t>
              </a:r>
              <a:r>
                <a:rPr lang="en-US" altLang="ko-KR" baseline="-25000" dirty="0" smtClean="0"/>
                <a:t>2</a:t>
              </a:r>
              <a:r>
                <a:rPr lang="ko-KR" altLang="en-US" dirty="0" smtClean="0"/>
                <a:t>감소로 인한 경제 및 환경적 효과 </a:t>
              </a:r>
              <a:endParaRPr lang="en-US" altLang="ko-KR" dirty="0" smtClean="0"/>
            </a:p>
          </p:txBody>
        </p:sp>
        <p:sp>
          <p:nvSpPr>
            <p:cNvPr id="12" name="타원 11"/>
            <p:cNvSpPr/>
            <p:nvPr/>
          </p:nvSpPr>
          <p:spPr>
            <a:xfrm>
              <a:off x="6897216" y="1124744"/>
              <a:ext cx="2304256" cy="1080120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rtDeco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/>
                <a:t>칠 곡 군 </a:t>
              </a:r>
              <a:endParaRPr lang="ko-KR" altLang="en-US" b="1" dirty="0"/>
            </a:p>
          </p:txBody>
        </p:sp>
        <p:sp>
          <p:nvSpPr>
            <p:cNvPr id="13" name="타원 12"/>
            <p:cNvSpPr/>
            <p:nvPr/>
          </p:nvSpPr>
          <p:spPr>
            <a:xfrm>
              <a:off x="7473280" y="3573016"/>
              <a:ext cx="2304256" cy="1080120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rtDeco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/>
                <a:t>㈜제일에너지</a:t>
              </a:r>
              <a:endParaRPr lang="ko-KR" alt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순서도: 문서 1"/>
          <p:cNvSpPr/>
          <p:nvPr/>
        </p:nvSpPr>
        <p:spPr>
          <a:xfrm>
            <a:off x="0" y="0"/>
            <a:ext cx="9906000" cy="1142984"/>
          </a:xfrm>
          <a:prstGeom prst="flowChartDocumen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순서도: 순차적 액세스 저장소 2"/>
          <p:cNvSpPr/>
          <p:nvPr/>
        </p:nvSpPr>
        <p:spPr>
          <a:xfrm>
            <a:off x="238093" y="428604"/>
            <a:ext cx="571505" cy="571504"/>
          </a:xfrm>
          <a:prstGeom prst="flowChartMagneticTape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881036" y="928670"/>
            <a:ext cx="9024965" cy="7143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59584" y="428609"/>
            <a:ext cx="61398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민간위탁처리사업 추진 배경 </a:t>
            </a:r>
            <a:r>
              <a:rPr lang="en-US" altLang="ko-KR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- </a:t>
            </a:r>
            <a:r>
              <a:rPr lang="ko-KR" alt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사업계획</a:t>
            </a:r>
            <a:endParaRPr lang="ko-KR" altLang="en-US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632520" y="1556792"/>
          <a:ext cx="8712968" cy="446449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396581"/>
                <a:gridCol w="5316387"/>
              </a:tblGrid>
              <a:tr h="77922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dirty="0" smtClean="0"/>
                        <a:t>사 업  계 획</a:t>
                      </a:r>
                      <a:endParaRPr lang="ko-KR" altLang="en-US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dirty="0" smtClean="0"/>
                        <a:t>사 업  추 진  내 용</a:t>
                      </a:r>
                      <a:endParaRPr lang="ko-KR" altLang="en-US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68526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dirty="0" smtClean="0"/>
                        <a:t>민간제안 폐기물처리시설 </a:t>
                      </a:r>
                      <a:endParaRPr lang="en-US" altLang="ko-KR" dirty="0" smtClean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dirty="0" smtClean="0"/>
                        <a:t>설치사업 추진</a:t>
                      </a:r>
                      <a:endParaRPr lang="ko-KR" altLang="en-US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indent="-342900" latinLnBrk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ko-KR" altLang="en-US" dirty="0" smtClean="0"/>
                        <a:t>시설규모</a:t>
                      </a:r>
                      <a:r>
                        <a:rPr lang="en-US" altLang="ko-KR" dirty="0" smtClean="0"/>
                        <a:t>: </a:t>
                      </a:r>
                      <a:r>
                        <a:rPr lang="ko-KR" altLang="en-US" dirty="0" smtClean="0"/>
                        <a:t>소각시설 </a:t>
                      </a:r>
                      <a:r>
                        <a:rPr lang="en-US" altLang="ko-KR" dirty="0" smtClean="0"/>
                        <a:t>93.6</a:t>
                      </a:r>
                      <a:r>
                        <a:rPr lang="ko-KR" altLang="en-US" dirty="0" smtClean="0"/>
                        <a:t>톤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일</a:t>
                      </a:r>
                      <a:endParaRPr lang="en-US" altLang="ko-KR" dirty="0" smtClean="0"/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ko-KR" altLang="en-US" baseline="0" dirty="0" smtClean="0"/>
                        <a:t>사업비</a:t>
                      </a:r>
                      <a:r>
                        <a:rPr lang="en-US" altLang="ko-KR" baseline="0" dirty="0" smtClean="0"/>
                        <a:t>: 130</a:t>
                      </a:r>
                      <a:r>
                        <a:rPr lang="ko-KR" altLang="en-US" baseline="0" dirty="0" err="1" smtClean="0"/>
                        <a:t>억원</a:t>
                      </a:r>
                      <a:r>
                        <a:rPr lang="ko-KR" altLang="en-US" baseline="0" dirty="0" smtClean="0"/>
                        <a:t> </a:t>
                      </a:r>
                      <a:r>
                        <a:rPr lang="en-US" altLang="ko-KR" baseline="0" dirty="0" smtClean="0"/>
                        <a:t>(</a:t>
                      </a:r>
                      <a:r>
                        <a:rPr lang="ko-KR" altLang="en-US" baseline="0" dirty="0" smtClean="0"/>
                        <a:t>전액 민자 부담</a:t>
                      </a:r>
                      <a:r>
                        <a:rPr lang="en-US" altLang="ko-KR" baseline="0" dirty="0" smtClean="0"/>
                        <a:t>)</a:t>
                      </a:r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ko-KR" altLang="en-US" baseline="0" dirty="0" smtClean="0"/>
                        <a:t>사업주체</a:t>
                      </a:r>
                      <a:r>
                        <a:rPr lang="en-US" altLang="ko-KR" baseline="0" dirty="0" smtClean="0"/>
                        <a:t>: </a:t>
                      </a:r>
                      <a:r>
                        <a:rPr lang="ko-KR" altLang="en-US" baseline="0" dirty="0" smtClean="0"/>
                        <a:t>㈜제일에너지 대표</a:t>
                      </a:r>
                      <a:endParaRPr lang="en-US" altLang="ko-KR" baseline="0" dirty="0" smtClean="0"/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ko-KR" altLang="en-US" baseline="0" dirty="0" smtClean="0"/>
                        <a:t>협약내용</a:t>
                      </a:r>
                      <a:r>
                        <a:rPr lang="en-US" altLang="ko-KR" baseline="0" dirty="0" smtClean="0"/>
                        <a:t>: </a:t>
                      </a:r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baseline="0" dirty="0" smtClean="0"/>
                        <a:t>생활쓰레기 위탁</a:t>
                      </a:r>
                      <a:r>
                        <a:rPr lang="en-US" altLang="ko-KR" baseline="0" dirty="0" smtClean="0"/>
                        <a:t>: 50</a:t>
                      </a:r>
                      <a:r>
                        <a:rPr lang="ko-KR" altLang="en-US" baseline="0" dirty="0" smtClean="0"/>
                        <a:t>톤</a:t>
                      </a:r>
                      <a:r>
                        <a:rPr lang="en-US" altLang="ko-KR" baseline="0" dirty="0" smtClean="0"/>
                        <a:t>/</a:t>
                      </a:r>
                      <a:r>
                        <a:rPr lang="ko-KR" altLang="en-US" baseline="0" dirty="0" smtClean="0"/>
                        <a:t>일 </a:t>
                      </a:r>
                      <a:r>
                        <a:rPr lang="en-US" altLang="ko-KR" baseline="0" dirty="0" smtClean="0"/>
                        <a:t>(15,000</a:t>
                      </a:r>
                      <a:r>
                        <a:rPr lang="ko-KR" altLang="en-US" baseline="0" dirty="0" smtClean="0"/>
                        <a:t>톤</a:t>
                      </a:r>
                      <a:r>
                        <a:rPr lang="en-US" altLang="ko-KR" baseline="0" dirty="0" smtClean="0"/>
                        <a:t>/</a:t>
                      </a:r>
                      <a:r>
                        <a:rPr lang="ko-KR" altLang="en-US" baseline="0" dirty="0" smtClean="0"/>
                        <a:t>연 보장</a:t>
                      </a:r>
                      <a:r>
                        <a:rPr lang="en-US" altLang="ko-KR" baseline="0" dirty="0" smtClean="0"/>
                        <a:t>)</a:t>
                      </a:r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baseline="0" dirty="0" smtClean="0"/>
                        <a:t>처리비용</a:t>
                      </a:r>
                      <a:r>
                        <a:rPr lang="en-US" altLang="ko-KR" baseline="0" dirty="0" smtClean="0"/>
                        <a:t>: </a:t>
                      </a:r>
                      <a:r>
                        <a:rPr lang="en-US" altLang="ko-KR" b="1" baseline="0" dirty="0" smtClean="0">
                          <a:solidFill>
                            <a:srgbClr val="0066FF"/>
                          </a:solidFill>
                        </a:rPr>
                        <a:t>131,000</a:t>
                      </a:r>
                      <a:r>
                        <a:rPr lang="ko-KR" altLang="en-US" b="1" baseline="0" dirty="0" smtClean="0">
                          <a:solidFill>
                            <a:srgbClr val="0066FF"/>
                          </a:solidFill>
                        </a:rPr>
                        <a:t>원</a:t>
                      </a:r>
                      <a:r>
                        <a:rPr lang="en-US" altLang="ko-KR" b="1" baseline="0" dirty="0" smtClean="0">
                          <a:solidFill>
                            <a:srgbClr val="0066FF"/>
                          </a:solidFill>
                        </a:rPr>
                        <a:t>/</a:t>
                      </a:r>
                      <a:r>
                        <a:rPr lang="ko-KR" altLang="en-US" b="1" baseline="0" dirty="0" smtClean="0">
                          <a:solidFill>
                            <a:srgbClr val="0066FF"/>
                          </a:solidFill>
                        </a:rPr>
                        <a:t>톤</a:t>
                      </a:r>
                      <a:r>
                        <a:rPr lang="ko-KR" altLang="en-US" baseline="0" dirty="0" smtClean="0"/>
                        <a:t> </a:t>
                      </a:r>
                      <a:r>
                        <a:rPr lang="en-US" altLang="ko-KR" baseline="0" dirty="0" smtClean="0"/>
                        <a:t>(2009.12 </a:t>
                      </a:r>
                      <a:r>
                        <a:rPr lang="ko-KR" altLang="en-US" baseline="0" dirty="0" err="1" smtClean="0"/>
                        <a:t>가협약</a:t>
                      </a:r>
                      <a:r>
                        <a:rPr lang="ko-KR" altLang="en-US" baseline="0" dirty="0" smtClean="0"/>
                        <a:t> 당시</a:t>
                      </a:r>
                      <a:r>
                        <a:rPr lang="en-US" altLang="ko-KR" baseline="0" dirty="0" smtClean="0"/>
                        <a:t>)</a:t>
                      </a:r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en-US" altLang="ko-KR" baseline="0" dirty="0" smtClean="0"/>
                        <a:t>                 </a:t>
                      </a:r>
                      <a:r>
                        <a:rPr lang="en-US" altLang="ko-KR" b="1" baseline="0" dirty="0" smtClean="0">
                          <a:solidFill>
                            <a:srgbClr val="FF0000"/>
                          </a:solidFill>
                        </a:rPr>
                        <a:t>115,000</a:t>
                      </a:r>
                      <a:r>
                        <a:rPr lang="ko-KR" altLang="en-US" b="1" baseline="0" dirty="0" smtClean="0">
                          <a:solidFill>
                            <a:srgbClr val="FF0000"/>
                          </a:solidFill>
                        </a:rPr>
                        <a:t>원</a:t>
                      </a:r>
                      <a:r>
                        <a:rPr lang="en-US" altLang="ko-KR" b="1" baseline="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ko-KR" altLang="en-US" b="1" baseline="0" dirty="0" smtClean="0">
                          <a:solidFill>
                            <a:srgbClr val="FF0000"/>
                          </a:solidFill>
                        </a:rPr>
                        <a:t>톤</a:t>
                      </a:r>
                      <a:r>
                        <a:rPr lang="ko-KR" altLang="en-US" b="1" baseline="0" dirty="0" smtClean="0"/>
                        <a:t> </a:t>
                      </a:r>
                      <a:r>
                        <a:rPr lang="en-US" altLang="ko-KR" b="1" baseline="0" dirty="0" smtClean="0"/>
                        <a:t>(2010.12 </a:t>
                      </a:r>
                      <a:r>
                        <a:rPr lang="ko-KR" altLang="en-US" b="1" baseline="0" dirty="0" err="1" smtClean="0"/>
                        <a:t>본협약</a:t>
                      </a:r>
                      <a:r>
                        <a:rPr lang="ko-KR" altLang="en-US" b="1" baseline="0" dirty="0" smtClean="0"/>
                        <a:t> </a:t>
                      </a:r>
                      <a:r>
                        <a:rPr lang="en-US" altLang="ko-KR" b="1" baseline="0" dirty="0" smtClean="0"/>
                        <a:t>)</a:t>
                      </a:r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baseline="0" dirty="0" smtClean="0"/>
                        <a:t>협약기간</a:t>
                      </a:r>
                      <a:r>
                        <a:rPr lang="en-US" altLang="ko-KR" baseline="0" dirty="0" smtClean="0"/>
                        <a:t>: </a:t>
                      </a:r>
                      <a:r>
                        <a:rPr lang="ko-KR" altLang="en-US" baseline="0" dirty="0" smtClean="0"/>
                        <a:t>협약일로부터 </a:t>
                      </a:r>
                      <a:r>
                        <a:rPr lang="en-US" altLang="ko-KR" baseline="0" dirty="0" smtClean="0"/>
                        <a:t>10</a:t>
                      </a:r>
                      <a:r>
                        <a:rPr lang="ko-KR" altLang="en-US" baseline="0" dirty="0" smtClean="0"/>
                        <a:t>년간 협약</a:t>
                      </a:r>
                      <a:endParaRPr lang="en-US" altLang="ko-KR" baseline="0" dirty="0" smtClean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순서도: 문서 1"/>
          <p:cNvSpPr/>
          <p:nvPr/>
        </p:nvSpPr>
        <p:spPr>
          <a:xfrm>
            <a:off x="0" y="0"/>
            <a:ext cx="9906000" cy="1142984"/>
          </a:xfrm>
          <a:prstGeom prst="flowChartDocumen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순서도: 순차적 액세스 저장소 2"/>
          <p:cNvSpPr/>
          <p:nvPr/>
        </p:nvSpPr>
        <p:spPr>
          <a:xfrm>
            <a:off x="238093" y="428604"/>
            <a:ext cx="571505" cy="571504"/>
          </a:xfrm>
          <a:prstGeom prst="flowChartMagneticTape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881036" y="928670"/>
            <a:ext cx="9024965" cy="7143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59588" y="428609"/>
            <a:ext cx="61398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민간위탁처리사업 추진 경위 </a:t>
            </a:r>
            <a:r>
              <a:rPr lang="en-US" altLang="ko-KR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- </a:t>
            </a:r>
            <a:r>
              <a:rPr lang="ko-KR" alt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추진경위</a:t>
            </a:r>
            <a:endParaRPr lang="ko-KR" altLang="en-US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graphicFrame>
        <p:nvGraphicFramePr>
          <p:cNvPr id="6" name="다이어그램 5"/>
          <p:cNvGraphicFramePr/>
          <p:nvPr/>
        </p:nvGraphicFramePr>
        <p:xfrm>
          <a:off x="285752" y="1227666"/>
          <a:ext cx="9382156" cy="5344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순서도: 문서 81"/>
          <p:cNvSpPr/>
          <p:nvPr/>
        </p:nvSpPr>
        <p:spPr>
          <a:xfrm>
            <a:off x="0" y="-27384"/>
            <a:ext cx="9906000" cy="1142984"/>
          </a:xfrm>
          <a:prstGeom prst="flowChartDocumen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1" name="그룹 80"/>
          <p:cNvGrpSpPr/>
          <p:nvPr/>
        </p:nvGrpSpPr>
        <p:grpSpPr>
          <a:xfrm>
            <a:off x="0" y="429174"/>
            <a:ext cx="9906000" cy="6312194"/>
            <a:chOff x="38456" y="548680"/>
            <a:chExt cx="10063118" cy="5760640"/>
          </a:xfrm>
        </p:grpSpPr>
        <p:grpSp>
          <p:nvGrpSpPr>
            <p:cNvPr id="2" name="그룹 122"/>
            <p:cNvGrpSpPr/>
            <p:nvPr/>
          </p:nvGrpSpPr>
          <p:grpSpPr>
            <a:xfrm>
              <a:off x="5811095" y="2204864"/>
              <a:ext cx="3354373" cy="2052192"/>
              <a:chOff x="5364088" y="2204864"/>
              <a:chExt cx="3096344" cy="2052192"/>
            </a:xfrm>
          </p:grpSpPr>
          <p:sp>
            <p:nvSpPr>
              <p:cNvPr id="12" name="직사각형 11"/>
              <p:cNvSpPr/>
              <p:nvPr/>
            </p:nvSpPr>
            <p:spPr>
              <a:xfrm>
                <a:off x="6588224" y="2204864"/>
                <a:ext cx="1872000" cy="32400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500" b="1" dirty="0" smtClean="0">
                    <a:latin typeface="HY강B" pitchFamily="18" charset="-127"/>
                    <a:ea typeface="HY강B" pitchFamily="18" charset="-127"/>
                  </a:rPr>
                  <a:t>의향서 제출</a:t>
                </a:r>
                <a:endParaRPr lang="ko-KR" altLang="en-US" sz="1500" b="1" dirty="0"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13" name="직사각형 12"/>
              <p:cNvSpPr/>
              <p:nvPr/>
            </p:nvSpPr>
            <p:spPr>
              <a:xfrm>
                <a:off x="6588432" y="3105000"/>
                <a:ext cx="1872000" cy="32400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500" b="1" dirty="0" smtClean="0">
                    <a:latin typeface="HY강B" pitchFamily="18" charset="-127"/>
                    <a:ea typeface="HY강B" pitchFamily="18" charset="-127"/>
                  </a:rPr>
                  <a:t>제안서 제출</a:t>
                </a:r>
                <a:endParaRPr lang="ko-KR" altLang="en-US" sz="1500" b="1" dirty="0"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6588224" y="3933056"/>
                <a:ext cx="1872000" cy="32400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500" b="1" dirty="0" smtClean="0">
                    <a:latin typeface="HY강B" pitchFamily="18" charset="-127"/>
                    <a:ea typeface="HY강B" pitchFamily="18" charset="-127"/>
                  </a:rPr>
                  <a:t>제안서 검토 및 보고</a:t>
                </a:r>
                <a:endParaRPr lang="ko-KR" altLang="en-US" sz="1500" b="1" dirty="0"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28" name="아래쪽 화살표 27"/>
              <p:cNvSpPr/>
              <p:nvPr/>
            </p:nvSpPr>
            <p:spPr>
              <a:xfrm>
                <a:off x="7452320" y="2636912"/>
                <a:ext cx="144016" cy="360040"/>
              </a:xfrm>
              <a:prstGeom prst="downArrow">
                <a:avLst/>
              </a:prstGeom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29" name="아래쪽 화살표 28"/>
              <p:cNvSpPr/>
              <p:nvPr/>
            </p:nvSpPr>
            <p:spPr>
              <a:xfrm>
                <a:off x="7452320" y="3501008"/>
                <a:ext cx="144016" cy="360040"/>
              </a:xfrm>
              <a:prstGeom prst="downArrow">
                <a:avLst/>
              </a:prstGeom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32" name="오른쪽 화살표 31"/>
              <p:cNvSpPr/>
              <p:nvPr/>
            </p:nvSpPr>
            <p:spPr>
              <a:xfrm>
                <a:off x="5364088" y="4077072"/>
                <a:ext cx="1152000" cy="144016"/>
              </a:xfrm>
              <a:prstGeom prst="rightArrow">
                <a:avLst/>
              </a:prstGeom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10800000"/>
                </a:camera>
                <a:lightRig rig="threePt" dir="t"/>
              </a:scene3d>
              <a:sp3d>
                <a:bevelT prst="relaxedInset"/>
              </a:sp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HY강B" pitchFamily="18" charset="-127"/>
                  <a:ea typeface="HY강B" pitchFamily="18" charset="-127"/>
                </a:endParaRPr>
              </a:p>
            </p:txBody>
          </p:sp>
        </p:grpSp>
        <p:grpSp>
          <p:nvGrpSpPr>
            <p:cNvPr id="3" name="그룹 45"/>
            <p:cNvGrpSpPr/>
            <p:nvPr/>
          </p:nvGrpSpPr>
          <p:grpSpPr>
            <a:xfrm>
              <a:off x="5733086" y="3239656"/>
              <a:ext cx="1270757" cy="693394"/>
              <a:chOff x="5292080" y="3429000"/>
              <a:chExt cx="1054397" cy="504056"/>
            </a:xfrm>
          </p:grpSpPr>
          <p:cxnSp>
            <p:nvCxnSpPr>
              <p:cNvPr id="36" name="직선 화살표 연결선 35"/>
              <p:cNvCxnSpPr/>
              <p:nvPr/>
            </p:nvCxnSpPr>
            <p:spPr>
              <a:xfrm rot="10800000">
                <a:off x="5292080" y="3429000"/>
                <a:ext cx="1008112" cy="504056"/>
              </a:xfrm>
              <a:prstGeom prst="straightConnector1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prstDash val="sysDot"/>
                <a:headEnd type="none" w="sm" len="sm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 rot="1940910">
                <a:off x="5630471" y="3504967"/>
                <a:ext cx="716006" cy="19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300" dirty="0" err="1" smtClean="0">
                    <a:solidFill>
                      <a:srgbClr val="FF6600"/>
                    </a:solidFill>
                    <a:latin typeface="HY강B" pitchFamily="18" charset="-127"/>
                    <a:ea typeface="HY강B" pitchFamily="18" charset="-127"/>
                  </a:rPr>
                  <a:t>필요시</a:t>
                </a:r>
                <a:endParaRPr lang="ko-KR" altLang="en-US" sz="1300" dirty="0">
                  <a:solidFill>
                    <a:srgbClr val="FF6600"/>
                  </a:solidFill>
                  <a:latin typeface="HY강B" pitchFamily="18" charset="-127"/>
                  <a:ea typeface="HY강B" pitchFamily="18" charset="-127"/>
                </a:endParaRPr>
              </a:p>
            </p:txBody>
          </p:sp>
        </p:grpSp>
        <p:grpSp>
          <p:nvGrpSpPr>
            <p:cNvPr id="11" name="그룹 57"/>
            <p:cNvGrpSpPr/>
            <p:nvPr/>
          </p:nvGrpSpPr>
          <p:grpSpPr>
            <a:xfrm>
              <a:off x="5655080" y="2060848"/>
              <a:ext cx="1716191" cy="432048"/>
              <a:chOff x="5292080" y="2060848"/>
              <a:chExt cx="1584176" cy="432048"/>
            </a:xfrm>
          </p:grpSpPr>
          <p:sp>
            <p:nvSpPr>
              <p:cNvPr id="27" name="오른쪽 화살표 26"/>
              <p:cNvSpPr/>
              <p:nvPr/>
            </p:nvSpPr>
            <p:spPr>
              <a:xfrm>
                <a:off x="5436096" y="2348880"/>
                <a:ext cx="1152128" cy="144016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292080" y="2060848"/>
                <a:ext cx="1584176" cy="266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300" b="1" dirty="0" err="1" smtClean="0">
                    <a:solidFill>
                      <a:schemeClr val="accent3">
                        <a:lumMod val="50000"/>
                      </a:schemeClr>
                    </a:solidFill>
                    <a:latin typeface="HY강B" pitchFamily="18" charset="-127"/>
                    <a:ea typeface="HY강B" pitchFamily="18" charset="-127"/>
                  </a:rPr>
                  <a:t>타제안</a:t>
                </a:r>
                <a:r>
                  <a:rPr lang="ko-KR" altLang="en-US" sz="1300" b="1" dirty="0" smtClean="0">
                    <a:solidFill>
                      <a:schemeClr val="accent3">
                        <a:lumMod val="50000"/>
                      </a:schemeClr>
                    </a:solidFill>
                    <a:latin typeface="HY강B" pitchFamily="18" charset="-127"/>
                    <a:ea typeface="HY강B" pitchFamily="18" charset="-127"/>
                  </a:rPr>
                  <a:t> 있을 경우</a:t>
                </a:r>
                <a:endParaRPr lang="ko-KR" altLang="en-US" sz="1300" b="1" dirty="0">
                  <a:solidFill>
                    <a:schemeClr val="accent3">
                      <a:lumMod val="50000"/>
                    </a:schemeClr>
                  </a:solidFill>
                  <a:latin typeface="HY강B" pitchFamily="18" charset="-127"/>
                  <a:ea typeface="HY강B" pitchFamily="18" charset="-127"/>
                </a:endParaRPr>
              </a:p>
            </p:txBody>
          </p:sp>
        </p:grpSp>
        <p:grpSp>
          <p:nvGrpSpPr>
            <p:cNvPr id="20" name="그룹 70"/>
            <p:cNvGrpSpPr/>
            <p:nvPr/>
          </p:nvGrpSpPr>
          <p:grpSpPr>
            <a:xfrm>
              <a:off x="1988673" y="2060848"/>
              <a:ext cx="1716191" cy="1728192"/>
              <a:chOff x="1835696" y="2060848"/>
              <a:chExt cx="1584176" cy="1728192"/>
            </a:xfrm>
          </p:grpSpPr>
          <p:grpSp>
            <p:nvGrpSpPr>
              <p:cNvPr id="21" name="그룹 56"/>
              <p:cNvGrpSpPr/>
              <p:nvPr/>
            </p:nvGrpSpPr>
            <p:grpSpPr>
              <a:xfrm>
                <a:off x="1835696" y="2060848"/>
                <a:ext cx="1584176" cy="432047"/>
                <a:chOff x="1835696" y="2060848"/>
                <a:chExt cx="1584176" cy="432047"/>
              </a:xfrm>
            </p:grpSpPr>
            <p:sp>
              <p:nvSpPr>
                <p:cNvPr id="53" name="오른쪽 화살표 52"/>
                <p:cNvSpPr/>
                <p:nvPr/>
              </p:nvSpPr>
              <p:spPr>
                <a:xfrm rot="10800000">
                  <a:off x="1979710" y="2348877"/>
                  <a:ext cx="1152130" cy="144018"/>
                </a:xfrm>
                <a:prstGeom prst="rightArrow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>
                    <a:latin typeface="HY강B" pitchFamily="18" charset="-127"/>
                    <a:ea typeface="HY강B" pitchFamily="18" charset="-127"/>
                  </a:endParaRP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1835696" y="2060848"/>
                  <a:ext cx="1584176" cy="2668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1300" b="1" dirty="0" err="1" smtClean="0">
                      <a:solidFill>
                        <a:srgbClr val="00B0F0"/>
                      </a:solidFill>
                      <a:latin typeface="HY강B" pitchFamily="18" charset="-127"/>
                      <a:ea typeface="HY강B" pitchFamily="18" charset="-127"/>
                    </a:rPr>
                    <a:t>타제안</a:t>
                  </a:r>
                  <a:r>
                    <a:rPr lang="ko-KR" altLang="en-US" sz="1300" b="1" dirty="0" smtClean="0">
                      <a:solidFill>
                        <a:srgbClr val="00B0F0"/>
                      </a:solidFill>
                      <a:latin typeface="HY강B" pitchFamily="18" charset="-127"/>
                      <a:ea typeface="HY강B" pitchFamily="18" charset="-127"/>
                    </a:rPr>
                    <a:t> 없을 경우</a:t>
                  </a:r>
                  <a:endParaRPr lang="ko-KR" altLang="en-US" sz="1300" b="1" dirty="0">
                    <a:solidFill>
                      <a:srgbClr val="00B0F0"/>
                    </a:solidFill>
                    <a:latin typeface="HY강B" pitchFamily="18" charset="-127"/>
                    <a:ea typeface="HY강B" pitchFamily="18" charset="-127"/>
                  </a:endParaRPr>
                </a:p>
              </p:txBody>
            </p:sp>
          </p:grpSp>
          <p:sp>
            <p:nvSpPr>
              <p:cNvPr id="55" name="위로 굽은 화살표 54"/>
              <p:cNvSpPr/>
              <p:nvPr/>
            </p:nvSpPr>
            <p:spPr>
              <a:xfrm>
                <a:off x="1907704" y="2708920"/>
                <a:ext cx="1224136" cy="1080120"/>
              </a:xfrm>
              <a:prstGeom prst="bentUpArrow">
                <a:avLst>
                  <a:gd name="adj1" fmla="val 6765"/>
                  <a:gd name="adj2" fmla="val 7743"/>
                  <a:gd name="adj3" fmla="val 12901"/>
                </a:avLst>
              </a:prstGeom>
              <a:ln/>
              <a:scene3d>
                <a:camera prst="orthographicFront">
                  <a:rot lat="10800000" lon="10800000" rev="540000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2" name="그룹 61"/>
            <p:cNvGrpSpPr/>
            <p:nvPr/>
          </p:nvGrpSpPr>
          <p:grpSpPr>
            <a:xfrm>
              <a:off x="3627078" y="2996952"/>
              <a:ext cx="2028000" cy="648072"/>
              <a:chOff x="3348072" y="2996952"/>
              <a:chExt cx="1872000" cy="648072"/>
            </a:xfrm>
          </p:grpSpPr>
          <p:sp>
            <p:nvSpPr>
              <p:cNvPr id="10" name="직사각형 9"/>
              <p:cNvSpPr/>
              <p:nvPr/>
            </p:nvSpPr>
            <p:spPr>
              <a:xfrm>
                <a:off x="3348072" y="2996952"/>
                <a:ext cx="1872000" cy="324000"/>
              </a:xfrm>
              <a:prstGeom prst="rect">
                <a:avLst/>
              </a:prstGeom>
              <a:ln>
                <a:prstDash val="sys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500" b="1" dirty="0" smtClean="0">
                    <a:latin typeface="HY강B" pitchFamily="18" charset="-127"/>
                    <a:ea typeface="HY강B" pitchFamily="18" charset="-127"/>
                  </a:rPr>
                  <a:t>의회 협의</a:t>
                </a:r>
                <a:endParaRPr lang="ko-KR" altLang="en-US" sz="1500" b="1" dirty="0">
                  <a:latin typeface="HY강B" pitchFamily="18" charset="-127"/>
                  <a:ea typeface="HY강B" pitchFamily="18" charset="-127"/>
                </a:endParaRPr>
              </a:p>
            </p:txBody>
          </p:sp>
          <p:cxnSp>
            <p:nvCxnSpPr>
              <p:cNvPr id="60" name="직선 화살표 연결선 59"/>
              <p:cNvCxnSpPr>
                <a:stCxn id="10" idx="2"/>
              </p:cNvCxnSpPr>
              <p:nvPr/>
            </p:nvCxnSpPr>
            <p:spPr>
              <a:xfrm rot="5400000">
                <a:off x="4121984" y="3482936"/>
                <a:ext cx="324072" cy="104"/>
              </a:xfrm>
              <a:prstGeom prst="straightConnector1">
                <a:avLst/>
              </a:prstGeom>
              <a:ln w="38100">
                <a:solidFill>
                  <a:srgbClr val="FF6600"/>
                </a:solidFill>
                <a:prstDash val="sysDot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그룹 103"/>
            <p:cNvGrpSpPr/>
            <p:nvPr/>
          </p:nvGrpSpPr>
          <p:grpSpPr>
            <a:xfrm>
              <a:off x="740532" y="584720"/>
              <a:ext cx="4914546" cy="2196208"/>
              <a:chOff x="683568" y="584720"/>
              <a:chExt cx="4536504" cy="2196208"/>
            </a:xfrm>
          </p:grpSpPr>
          <p:sp>
            <p:nvSpPr>
              <p:cNvPr id="5" name="직사각형 4"/>
              <p:cNvSpPr/>
              <p:nvPr/>
            </p:nvSpPr>
            <p:spPr>
              <a:xfrm>
                <a:off x="3347864" y="584720"/>
                <a:ext cx="1872000" cy="324000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500" b="1" dirty="0" smtClean="0">
                    <a:latin typeface="HY강B" pitchFamily="18" charset="-127"/>
                    <a:ea typeface="HY강B" pitchFamily="18" charset="-127"/>
                  </a:rPr>
                  <a:t>제안서 제출</a:t>
                </a:r>
                <a:endParaRPr lang="ko-KR" altLang="en-US" sz="1500" b="1" dirty="0"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3347864" y="1088776"/>
                <a:ext cx="1872000" cy="324000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500" b="1" dirty="0" smtClean="0">
                    <a:latin typeface="HY강B" pitchFamily="18" charset="-127"/>
                    <a:ea typeface="HY강B" pitchFamily="18" charset="-127"/>
                  </a:rPr>
                  <a:t>제안서 검토</a:t>
                </a:r>
                <a:endParaRPr lang="ko-KR" altLang="en-US" sz="1500" b="1" dirty="0"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7" name="직사각형 6"/>
              <p:cNvSpPr/>
              <p:nvPr/>
            </p:nvSpPr>
            <p:spPr>
              <a:xfrm>
                <a:off x="3347864" y="1556792"/>
                <a:ext cx="1872000" cy="324000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500" b="1" dirty="0" smtClean="0">
                    <a:latin typeface="HY강B" pitchFamily="18" charset="-127"/>
                    <a:ea typeface="HY강B" pitchFamily="18" charset="-127"/>
                  </a:rPr>
                  <a:t>보고 및 결재</a:t>
                </a:r>
                <a:endParaRPr lang="ko-KR" altLang="en-US" sz="1500" b="1" dirty="0"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683568" y="1556792"/>
                <a:ext cx="1872000" cy="3240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500" b="1" dirty="0" smtClean="0">
                    <a:latin typeface="HY강B" pitchFamily="18" charset="-127"/>
                    <a:ea typeface="HY강B" pitchFamily="18" charset="-127"/>
                  </a:rPr>
                  <a:t>의회 동의</a:t>
                </a:r>
                <a:endParaRPr lang="ko-KR" altLang="en-US" sz="1500" b="1" dirty="0"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3348072" y="2060848"/>
                <a:ext cx="1872000" cy="720080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500" b="1" dirty="0" smtClean="0">
                    <a:latin typeface="HY강B" pitchFamily="18" charset="-127"/>
                    <a:ea typeface="HY강B" pitchFamily="18" charset="-127"/>
                  </a:rPr>
                  <a:t>제</a:t>
                </a:r>
                <a:r>
                  <a:rPr lang="en-US" altLang="ko-KR" sz="1500" b="1" dirty="0" smtClean="0">
                    <a:latin typeface="HY강B" pitchFamily="18" charset="-127"/>
                    <a:ea typeface="HY강B" pitchFamily="18" charset="-127"/>
                  </a:rPr>
                  <a:t>3</a:t>
                </a:r>
                <a:r>
                  <a:rPr lang="ko-KR" altLang="en-US" sz="1500" b="1" dirty="0" smtClean="0">
                    <a:latin typeface="HY강B" pitchFamily="18" charset="-127"/>
                    <a:ea typeface="HY강B" pitchFamily="18" charset="-127"/>
                  </a:rPr>
                  <a:t>자 공고</a:t>
                </a:r>
                <a:r>
                  <a:rPr lang="en-US" altLang="ko-KR" sz="1500" b="1" dirty="0" smtClean="0">
                    <a:latin typeface="HY강B" pitchFamily="18" charset="-127"/>
                    <a:ea typeface="HY강B" pitchFamily="18" charset="-127"/>
                  </a:rPr>
                  <a:t>(30</a:t>
                </a:r>
                <a:r>
                  <a:rPr lang="ko-KR" altLang="en-US" sz="1500" b="1" dirty="0" smtClean="0">
                    <a:latin typeface="HY강B" pitchFamily="18" charset="-127"/>
                    <a:ea typeface="HY강B" pitchFamily="18" charset="-127"/>
                  </a:rPr>
                  <a:t>일간</a:t>
                </a:r>
                <a:r>
                  <a:rPr lang="en-US" altLang="ko-KR" sz="1500" b="1" dirty="0" smtClean="0">
                    <a:latin typeface="HY강B" pitchFamily="18" charset="-127"/>
                    <a:ea typeface="HY강B" pitchFamily="18" charset="-127"/>
                  </a:rPr>
                  <a:t>)</a:t>
                </a:r>
              </a:p>
              <a:p>
                <a:pPr algn="ctr"/>
                <a:r>
                  <a:rPr lang="en-US" altLang="ko-KR" sz="1500" b="1" dirty="0" smtClean="0">
                    <a:latin typeface="HY강B" pitchFamily="18" charset="-127"/>
                    <a:ea typeface="HY강B" pitchFamily="18" charset="-127"/>
                  </a:rPr>
                  <a:t>-</a:t>
                </a:r>
                <a:r>
                  <a:rPr lang="ko-KR" altLang="en-US" sz="1500" b="1" dirty="0" smtClean="0">
                    <a:latin typeface="HY강B" pitchFamily="18" charset="-127"/>
                    <a:ea typeface="HY강B" pitchFamily="18" charset="-127"/>
                  </a:rPr>
                  <a:t>희망업체 수요조사</a:t>
                </a:r>
                <a:endParaRPr lang="ko-KR" altLang="en-US" sz="1500" b="1" dirty="0"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70" name="오른쪽 화살표 69"/>
              <p:cNvSpPr/>
              <p:nvPr/>
            </p:nvSpPr>
            <p:spPr>
              <a:xfrm rot="10800000">
                <a:off x="2627784" y="1628801"/>
                <a:ext cx="648072" cy="144016"/>
              </a:xfrm>
              <a:prstGeom prst="rightArrow">
                <a:avLst/>
              </a:pr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relaxedInset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73" name="직선 화살표 연결선 72"/>
              <p:cNvCxnSpPr>
                <a:stCxn id="5" idx="2"/>
                <a:endCxn id="6" idx="0"/>
              </p:cNvCxnSpPr>
              <p:nvPr/>
            </p:nvCxnSpPr>
            <p:spPr>
              <a:xfrm rot="5400000">
                <a:off x="4193836" y="998748"/>
                <a:ext cx="18005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5" name="직선 화살표 연결선 84"/>
              <p:cNvCxnSpPr/>
              <p:nvPr/>
            </p:nvCxnSpPr>
            <p:spPr>
              <a:xfrm rot="5400000">
                <a:off x="4194734" y="1502010"/>
                <a:ext cx="18005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6" name="직선 화살표 연결선 85"/>
              <p:cNvCxnSpPr/>
              <p:nvPr/>
            </p:nvCxnSpPr>
            <p:spPr>
              <a:xfrm rot="5400000">
                <a:off x="4194734" y="2006066"/>
                <a:ext cx="18005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4" name="그룹 127"/>
            <p:cNvGrpSpPr/>
            <p:nvPr/>
          </p:nvGrpSpPr>
          <p:grpSpPr>
            <a:xfrm>
              <a:off x="9205029" y="2132856"/>
              <a:ext cx="778985" cy="2664296"/>
              <a:chOff x="8496949" y="2132856"/>
              <a:chExt cx="719063" cy="2664296"/>
            </a:xfrm>
          </p:grpSpPr>
          <p:grpSp>
            <p:nvGrpSpPr>
              <p:cNvPr id="25" name="그룹 123"/>
              <p:cNvGrpSpPr/>
              <p:nvPr/>
            </p:nvGrpSpPr>
            <p:grpSpPr>
              <a:xfrm>
                <a:off x="8496949" y="2132856"/>
                <a:ext cx="719063" cy="2088232"/>
                <a:chOff x="8496949" y="2132856"/>
                <a:chExt cx="719063" cy="2088232"/>
              </a:xfrm>
            </p:grpSpPr>
            <p:sp>
              <p:nvSpPr>
                <p:cNvPr id="107" name="아래쪽 화살표 106"/>
                <p:cNvSpPr/>
                <p:nvPr/>
              </p:nvSpPr>
              <p:spPr>
                <a:xfrm>
                  <a:off x="8676456" y="2132856"/>
                  <a:ext cx="144016" cy="504056"/>
                </a:xfrm>
                <a:prstGeom prst="downArrow">
                  <a:avLst/>
                </a:prstGeom>
                <a:gradFill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</a:gradFill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8" name="TextBox 107"/>
                <p:cNvSpPr txBox="1"/>
                <p:nvPr/>
              </p:nvSpPr>
              <p:spPr>
                <a:xfrm>
                  <a:off x="8532440" y="2204864"/>
                  <a:ext cx="545950" cy="2949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500" dirty="0" smtClean="0">
                      <a:latin typeface="HY강B" pitchFamily="18" charset="-127"/>
                      <a:ea typeface="HY강B" pitchFamily="18" charset="-127"/>
                    </a:rPr>
                    <a:t>30</a:t>
                  </a:r>
                  <a:r>
                    <a:rPr lang="ko-KR" altLang="en-US" sz="1500" dirty="0" smtClean="0">
                      <a:latin typeface="HY강B" pitchFamily="18" charset="-127"/>
                      <a:ea typeface="HY강B" pitchFamily="18" charset="-127"/>
                    </a:rPr>
                    <a:t>일</a:t>
                  </a:r>
                  <a:endParaRPr lang="ko-KR" altLang="en-US" sz="1500" dirty="0">
                    <a:latin typeface="HY강B" pitchFamily="18" charset="-127"/>
                    <a:ea typeface="HY강B" pitchFamily="18" charset="-127"/>
                  </a:endParaRPr>
                </a:p>
              </p:txBody>
            </p:sp>
            <p:sp>
              <p:nvSpPr>
                <p:cNvPr id="109" name="아래쪽 화살표 108"/>
                <p:cNvSpPr/>
                <p:nvPr/>
              </p:nvSpPr>
              <p:spPr>
                <a:xfrm>
                  <a:off x="8676456" y="2708920"/>
                  <a:ext cx="144016" cy="720080"/>
                </a:xfrm>
                <a:prstGeom prst="downArrow">
                  <a:avLst/>
                </a:prstGeom>
                <a:gradFill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</a:gradFill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8532443" y="2852936"/>
                  <a:ext cx="683569" cy="2949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500" dirty="0" smtClean="0">
                      <a:latin typeface="HY강B" pitchFamily="18" charset="-127"/>
                      <a:ea typeface="HY강B" pitchFamily="18" charset="-127"/>
                    </a:rPr>
                    <a:t>25</a:t>
                  </a:r>
                  <a:r>
                    <a:rPr lang="ko-KR" altLang="en-US" sz="1500" dirty="0" smtClean="0">
                      <a:latin typeface="HY강B" pitchFamily="18" charset="-127"/>
                      <a:ea typeface="HY강B" pitchFamily="18" charset="-127"/>
                    </a:rPr>
                    <a:t>일</a:t>
                  </a:r>
                  <a:endParaRPr lang="ko-KR" altLang="en-US" sz="1500" dirty="0">
                    <a:latin typeface="HY강B" pitchFamily="18" charset="-127"/>
                    <a:ea typeface="HY강B" pitchFamily="18" charset="-127"/>
                  </a:endParaRPr>
                </a:p>
              </p:txBody>
            </p:sp>
            <p:sp>
              <p:nvSpPr>
                <p:cNvPr id="111" name="아래쪽 화살표 110"/>
                <p:cNvSpPr/>
                <p:nvPr/>
              </p:nvSpPr>
              <p:spPr>
                <a:xfrm>
                  <a:off x="8676456" y="3501008"/>
                  <a:ext cx="144016" cy="720080"/>
                </a:xfrm>
                <a:prstGeom prst="downArrow">
                  <a:avLst/>
                </a:prstGeom>
                <a:gradFill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</a:gradFill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8496949" y="3681899"/>
                  <a:ext cx="683570" cy="2949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500" dirty="0" smtClean="0">
                      <a:latin typeface="HY강B" pitchFamily="18" charset="-127"/>
                      <a:ea typeface="HY강B" pitchFamily="18" charset="-127"/>
                    </a:rPr>
                    <a:t>20</a:t>
                  </a:r>
                  <a:r>
                    <a:rPr lang="ko-KR" altLang="en-US" sz="1500" dirty="0" smtClean="0">
                      <a:latin typeface="HY강B" pitchFamily="18" charset="-127"/>
                      <a:ea typeface="HY강B" pitchFamily="18" charset="-127"/>
                    </a:rPr>
                    <a:t>일</a:t>
                  </a:r>
                  <a:endParaRPr lang="ko-KR" altLang="en-US" sz="1500" dirty="0">
                    <a:latin typeface="HY강B" pitchFamily="18" charset="-127"/>
                    <a:ea typeface="HY강B" pitchFamily="18" charset="-127"/>
                  </a:endParaRPr>
                </a:p>
              </p:txBody>
            </p:sp>
          </p:grpSp>
          <p:sp>
            <p:nvSpPr>
              <p:cNvPr id="113" name="아래쪽 화살표 112"/>
              <p:cNvSpPr/>
              <p:nvPr/>
            </p:nvSpPr>
            <p:spPr>
              <a:xfrm>
                <a:off x="8676456" y="4293096"/>
                <a:ext cx="144016" cy="504056"/>
              </a:xfrm>
              <a:prstGeom prst="downArrow">
                <a:avLst/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8496949" y="4365104"/>
                <a:ext cx="683570" cy="294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500" dirty="0" smtClean="0">
                    <a:latin typeface="HY강B" pitchFamily="18" charset="-127"/>
                    <a:ea typeface="HY강B" pitchFamily="18" charset="-127"/>
                  </a:rPr>
                  <a:t>30</a:t>
                </a:r>
                <a:r>
                  <a:rPr lang="ko-KR" altLang="en-US" sz="1500" dirty="0" smtClean="0">
                    <a:latin typeface="HY강B" pitchFamily="18" charset="-127"/>
                    <a:ea typeface="HY강B" pitchFamily="18" charset="-127"/>
                  </a:rPr>
                  <a:t>일</a:t>
                </a:r>
                <a:endParaRPr lang="ko-KR" altLang="en-US" sz="1500" dirty="0">
                  <a:latin typeface="HY강B" pitchFamily="18" charset="-127"/>
                  <a:ea typeface="HY강B" pitchFamily="18" charset="-127"/>
                </a:endParaRPr>
              </a:p>
            </p:txBody>
          </p:sp>
        </p:grpSp>
        <p:grpSp>
          <p:nvGrpSpPr>
            <p:cNvPr id="26" name="그룹 126"/>
            <p:cNvGrpSpPr/>
            <p:nvPr/>
          </p:nvGrpSpPr>
          <p:grpSpPr>
            <a:xfrm>
              <a:off x="9009453" y="4869165"/>
              <a:ext cx="1092121" cy="1375047"/>
              <a:chOff x="8316416" y="4869160"/>
              <a:chExt cx="1008112" cy="1375047"/>
            </a:xfrm>
          </p:grpSpPr>
          <p:sp>
            <p:nvSpPr>
              <p:cNvPr id="115" name="아래쪽 화살표 114"/>
              <p:cNvSpPr/>
              <p:nvPr/>
            </p:nvSpPr>
            <p:spPr>
              <a:xfrm>
                <a:off x="8676456" y="4869160"/>
                <a:ext cx="144016" cy="1008112"/>
              </a:xfrm>
              <a:prstGeom prst="downArrow">
                <a:avLst/>
              </a:prstGeom>
              <a:gradFill>
                <a:gsLst>
                  <a:gs pos="100000">
                    <a:schemeClr val="accent3">
                      <a:lumMod val="75000"/>
                    </a:schemeClr>
                  </a:gs>
                  <a:gs pos="100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16200000" scaled="1"/>
              </a:gra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8496944" y="5229200"/>
                <a:ext cx="827584" cy="294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500" dirty="0" smtClean="0">
                    <a:latin typeface="HY강B" pitchFamily="18" charset="-127"/>
                    <a:ea typeface="HY강B" pitchFamily="18" charset="-127"/>
                  </a:rPr>
                  <a:t>15</a:t>
                </a:r>
                <a:r>
                  <a:rPr lang="ko-KR" altLang="en-US" sz="1500" dirty="0" smtClean="0">
                    <a:latin typeface="HY강B" pitchFamily="18" charset="-127"/>
                    <a:ea typeface="HY강B" pitchFamily="18" charset="-127"/>
                  </a:rPr>
                  <a:t>일</a:t>
                </a:r>
                <a:endParaRPr lang="ko-KR" altLang="en-US" sz="1500" dirty="0"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8316416" y="5949280"/>
                <a:ext cx="971601" cy="294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500" dirty="0" smtClean="0">
                    <a:latin typeface="HY강B" pitchFamily="18" charset="-127"/>
                    <a:ea typeface="HY강B" pitchFamily="18" charset="-127"/>
                  </a:rPr>
                  <a:t>약 </a:t>
                </a:r>
                <a:r>
                  <a:rPr lang="en-US" altLang="ko-KR" sz="1500" dirty="0" smtClean="0">
                    <a:latin typeface="HY강B" pitchFamily="18" charset="-127"/>
                    <a:ea typeface="HY강B" pitchFamily="18" charset="-127"/>
                  </a:rPr>
                  <a:t>180</a:t>
                </a:r>
                <a:r>
                  <a:rPr lang="ko-KR" altLang="en-US" sz="1500" dirty="0" smtClean="0">
                    <a:latin typeface="HY강B" pitchFamily="18" charset="-127"/>
                    <a:ea typeface="HY강B" pitchFamily="18" charset="-127"/>
                  </a:rPr>
                  <a:t>일</a:t>
                </a:r>
                <a:endParaRPr lang="ko-KR" altLang="en-US" sz="1500" dirty="0">
                  <a:latin typeface="HY강B" pitchFamily="18" charset="-127"/>
                  <a:ea typeface="HY강B" pitchFamily="18" charset="-127"/>
                </a:endParaRPr>
              </a:p>
            </p:txBody>
          </p:sp>
        </p:grpSp>
        <p:grpSp>
          <p:nvGrpSpPr>
            <p:cNvPr id="30" name="그룹 121"/>
            <p:cNvGrpSpPr/>
            <p:nvPr/>
          </p:nvGrpSpPr>
          <p:grpSpPr>
            <a:xfrm>
              <a:off x="194471" y="548680"/>
              <a:ext cx="9829092" cy="1728192"/>
              <a:chOff x="179512" y="548680"/>
              <a:chExt cx="9073008" cy="1728192"/>
            </a:xfrm>
          </p:grpSpPr>
          <p:sp>
            <p:nvSpPr>
              <p:cNvPr id="98" name="아래쪽 화살표 97"/>
              <p:cNvSpPr/>
              <p:nvPr/>
            </p:nvSpPr>
            <p:spPr>
              <a:xfrm>
                <a:off x="395536" y="548680"/>
                <a:ext cx="144016" cy="1728192"/>
              </a:xfrm>
              <a:prstGeom prst="downArrow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2700000" scaled="1"/>
              </a:gra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아래쪽 화살표 98"/>
              <p:cNvSpPr/>
              <p:nvPr/>
            </p:nvSpPr>
            <p:spPr>
              <a:xfrm>
                <a:off x="8676456" y="548680"/>
                <a:ext cx="144016" cy="1512168"/>
              </a:xfrm>
              <a:prstGeom prst="down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8460432" y="1052736"/>
                <a:ext cx="792088" cy="294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500" dirty="0" smtClean="0">
                    <a:latin typeface="HY강B" pitchFamily="18" charset="-127"/>
                    <a:ea typeface="HY강B" pitchFamily="18" charset="-127"/>
                  </a:rPr>
                  <a:t>60</a:t>
                </a:r>
                <a:r>
                  <a:rPr lang="ko-KR" altLang="en-US" sz="1500" dirty="0" smtClean="0">
                    <a:latin typeface="HY강B" pitchFamily="18" charset="-127"/>
                    <a:ea typeface="HY강B" pitchFamily="18" charset="-127"/>
                  </a:rPr>
                  <a:t>일</a:t>
                </a:r>
                <a:endParaRPr lang="ko-KR" altLang="en-US" sz="1500" dirty="0"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179512" y="1052736"/>
                <a:ext cx="792088" cy="294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500" dirty="0" smtClean="0">
                    <a:latin typeface="HY강B" pitchFamily="18" charset="-127"/>
                    <a:ea typeface="HY강B" pitchFamily="18" charset="-127"/>
                  </a:rPr>
                  <a:t>60</a:t>
                </a:r>
                <a:r>
                  <a:rPr lang="ko-KR" altLang="en-US" sz="1500" dirty="0" smtClean="0">
                    <a:latin typeface="HY강B" pitchFamily="18" charset="-127"/>
                    <a:ea typeface="HY강B" pitchFamily="18" charset="-127"/>
                  </a:rPr>
                  <a:t>일</a:t>
                </a:r>
                <a:endParaRPr lang="ko-KR" altLang="en-US" sz="1500" dirty="0">
                  <a:latin typeface="HY강B" pitchFamily="18" charset="-127"/>
                  <a:ea typeface="HY강B" pitchFamily="18" charset="-127"/>
                </a:endParaRPr>
              </a:p>
            </p:txBody>
          </p:sp>
        </p:grpSp>
        <p:grpSp>
          <p:nvGrpSpPr>
            <p:cNvPr id="31" name="그룹 124"/>
            <p:cNvGrpSpPr/>
            <p:nvPr/>
          </p:nvGrpSpPr>
          <p:grpSpPr>
            <a:xfrm>
              <a:off x="194474" y="2348880"/>
              <a:ext cx="858095" cy="2448272"/>
              <a:chOff x="179512" y="2348880"/>
              <a:chExt cx="792088" cy="2448272"/>
            </a:xfrm>
          </p:grpSpPr>
          <p:sp>
            <p:nvSpPr>
              <p:cNvPr id="101" name="아래쪽 화살표 100"/>
              <p:cNvSpPr/>
              <p:nvPr/>
            </p:nvSpPr>
            <p:spPr>
              <a:xfrm>
                <a:off x="395536" y="2348880"/>
                <a:ext cx="144016" cy="2448272"/>
              </a:xfrm>
              <a:prstGeom prst="downArrow">
                <a:avLst/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179512" y="3284984"/>
                <a:ext cx="792088" cy="294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500" dirty="0" smtClean="0">
                    <a:latin typeface="HY강B" pitchFamily="18" charset="-127"/>
                    <a:ea typeface="HY강B" pitchFamily="18" charset="-127"/>
                  </a:rPr>
                  <a:t>60</a:t>
                </a:r>
                <a:r>
                  <a:rPr lang="ko-KR" altLang="en-US" sz="1500" dirty="0" smtClean="0">
                    <a:latin typeface="HY강B" pitchFamily="18" charset="-127"/>
                    <a:ea typeface="HY강B" pitchFamily="18" charset="-127"/>
                  </a:rPr>
                  <a:t>일</a:t>
                </a:r>
                <a:endParaRPr lang="ko-KR" altLang="en-US" sz="1500" dirty="0">
                  <a:latin typeface="HY강B" pitchFamily="18" charset="-127"/>
                  <a:ea typeface="HY강B" pitchFamily="18" charset="-127"/>
                </a:endParaRPr>
              </a:p>
            </p:txBody>
          </p:sp>
        </p:grpSp>
        <p:grpSp>
          <p:nvGrpSpPr>
            <p:cNvPr id="33" name="그룹 125"/>
            <p:cNvGrpSpPr/>
            <p:nvPr/>
          </p:nvGrpSpPr>
          <p:grpSpPr>
            <a:xfrm>
              <a:off x="38456" y="4869160"/>
              <a:ext cx="1052567" cy="1339914"/>
              <a:chOff x="35496" y="4869160"/>
              <a:chExt cx="971600" cy="1339914"/>
            </a:xfrm>
          </p:grpSpPr>
          <p:sp>
            <p:nvSpPr>
              <p:cNvPr id="102" name="아래쪽 화살표 101"/>
              <p:cNvSpPr/>
              <p:nvPr/>
            </p:nvSpPr>
            <p:spPr>
              <a:xfrm>
                <a:off x="395536" y="4869160"/>
                <a:ext cx="144016" cy="1008112"/>
              </a:xfrm>
              <a:prstGeom prst="downArrow">
                <a:avLst/>
              </a:prstGeom>
              <a:gradFill>
                <a:gsLst>
                  <a:gs pos="100000">
                    <a:schemeClr val="accent3">
                      <a:lumMod val="75000"/>
                    </a:schemeClr>
                  </a:gs>
                  <a:gs pos="100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16200000" scaled="1"/>
              </a:gra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179512" y="5157192"/>
                <a:ext cx="792088" cy="294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500" dirty="0" smtClean="0">
                    <a:latin typeface="HY강B" pitchFamily="18" charset="-127"/>
                    <a:ea typeface="HY강B" pitchFamily="18" charset="-127"/>
                  </a:rPr>
                  <a:t>30</a:t>
                </a:r>
                <a:r>
                  <a:rPr lang="ko-KR" altLang="en-US" sz="1500" dirty="0" smtClean="0">
                    <a:latin typeface="HY강B" pitchFamily="18" charset="-127"/>
                    <a:ea typeface="HY강B" pitchFamily="18" charset="-127"/>
                  </a:rPr>
                  <a:t>일</a:t>
                </a:r>
                <a:endParaRPr lang="ko-KR" altLang="en-US" sz="1500" dirty="0"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35496" y="5914147"/>
                <a:ext cx="971600" cy="294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500" dirty="0" smtClean="0">
                    <a:latin typeface="HY강B" pitchFamily="18" charset="-127"/>
                    <a:ea typeface="HY강B" pitchFamily="18" charset="-127"/>
                  </a:rPr>
                  <a:t>약 </a:t>
                </a:r>
                <a:r>
                  <a:rPr lang="en-US" altLang="ko-KR" sz="1500" dirty="0" smtClean="0">
                    <a:latin typeface="HY강B" pitchFamily="18" charset="-127"/>
                    <a:ea typeface="HY강B" pitchFamily="18" charset="-127"/>
                  </a:rPr>
                  <a:t>150</a:t>
                </a:r>
                <a:r>
                  <a:rPr lang="ko-KR" altLang="en-US" sz="1500" dirty="0" smtClean="0">
                    <a:latin typeface="HY강B" pitchFamily="18" charset="-127"/>
                    <a:ea typeface="HY강B" pitchFamily="18" charset="-127"/>
                  </a:rPr>
                  <a:t>일</a:t>
                </a:r>
                <a:endParaRPr lang="ko-KR" altLang="en-US" sz="1500" dirty="0">
                  <a:latin typeface="HY강B" pitchFamily="18" charset="-127"/>
                  <a:ea typeface="HY강B" pitchFamily="18" charset="-127"/>
                </a:endParaRPr>
              </a:p>
            </p:txBody>
          </p:sp>
        </p:grpSp>
        <p:grpSp>
          <p:nvGrpSpPr>
            <p:cNvPr id="34" name="그룹 130"/>
            <p:cNvGrpSpPr/>
            <p:nvPr/>
          </p:nvGrpSpPr>
          <p:grpSpPr>
            <a:xfrm>
              <a:off x="740532" y="3645024"/>
              <a:ext cx="4914546" cy="2664296"/>
              <a:chOff x="683568" y="3645024"/>
              <a:chExt cx="4536504" cy="2664296"/>
            </a:xfrm>
          </p:grpSpPr>
          <p:grpSp>
            <p:nvGrpSpPr>
              <p:cNvPr id="35" name="그룹 104"/>
              <p:cNvGrpSpPr/>
              <p:nvPr/>
            </p:nvGrpSpPr>
            <p:grpSpPr>
              <a:xfrm>
                <a:off x="683568" y="3645024"/>
                <a:ext cx="4536504" cy="2664296"/>
                <a:chOff x="683568" y="3645024"/>
                <a:chExt cx="4536504" cy="2664296"/>
              </a:xfrm>
            </p:grpSpPr>
            <p:sp>
              <p:nvSpPr>
                <p:cNvPr id="15" name="직사각형 14"/>
                <p:cNvSpPr/>
                <p:nvPr/>
              </p:nvSpPr>
              <p:spPr>
                <a:xfrm>
                  <a:off x="3347864" y="3645024"/>
                  <a:ext cx="1872000" cy="720080"/>
                </a:xfrm>
                <a:prstGeom prst="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500" b="1" dirty="0" smtClean="0">
                      <a:latin typeface="HY강B" pitchFamily="18" charset="-127"/>
                      <a:ea typeface="HY강B" pitchFamily="18" charset="-127"/>
                    </a:rPr>
                    <a:t>제안서 검토 의뢰</a:t>
                  </a:r>
                  <a:endParaRPr lang="ko-KR" altLang="en-US" sz="1500" b="1" dirty="0">
                    <a:latin typeface="HY강B" pitchFamily="18" charset="-127"/>
                    <a:ea typeface="HY강B" pitchFamily="18" charset="-127"/>
                  </a:endParaRPr>
                </a:p>
              </p:txBody>
            </p:sp>
            <p:sp>
              <p:nvSpPr>
                <p:cNvPr id="16" name="직사각형 15"/>
                <p:cNvSpPr/>
                <p:nvPr/>
              </p:nvSpPr>
              <p:spPr>
                <a:xfrm>
                  <a:off x="3348072" y="4545160"/>
                  <a:ext cx="1872000" cy="324000"/>
                </a:xfrm>
                <a:prstGeom prst="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500" b="1" dirty="0" smtClean="0">
                      <a:latin typeface="HY강B" pitchFamily="18" charset="-127"/>
                      <a:ea typeface="HY강B" pitchFamily="18" charset="-127"/>
                    </a:rPr>
                    <a:t>우선협상자 지정</a:t>
                  </a:r>
                  <a:endParaRPr lang="ko-KR" altLang="en-US" sz="1500" b="1" dirty="0">
                    <a:latin typeface="HY강B" pitchFamily="18" charset="-127"/>
                    <a:ea typeface="HY강B" pitchFamily="18" charset="-127"/>
                  </a:endParaRPr>
                </a:p>
              </p:txBody>
            </p:sp>
            <p:sp>
              <p:nvSpPr>
                <p:cNvPr id="17" name="직사각형 16"/>
                <p:cNvSpPr/>
                <p:nvPr/>
              </p:nvSpPr>
              <p:spPr>
                <a:xfrm>
                  <a:off x="3348072" y="5049216"/>
                  <a:ext cx="1872000" cy="324000"/>
                </a:xfrm>
                <a:prstGeom prst="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500" b="1" dirty="0" smtClean="0">
                      <a:latin typeface="HY강B" pitchFamily="18" charset="-127"/>
                      <a:ea typeface="HY강B" pitchFamily="18" charset="-127"/>
                    </a:rPr>
                    <a:t>상호 조건 내용 협의</a:t>
                  </a:r>
                  <a:endParaRPr lang="ko-KR" altLang="en-US" sz="1500" b="1" dirty="0">
                    <a:latin typeface="HY강B" pitchFamily="18" charset="-127"/>
                    <a:ea typeface="HY강B" pitchFamily="18" charset="-127"/>
                  </a:endParaRPr>
                </a:p>
              </p:txBody>
            </p:sp>
            <p:sp>
              <p:nvSpPr>
                <p:cNvPr id="18" name="직사각형 17"/>
                <p:cNvSpPr/>
                <p:nvPr/>
              </p:nvSpPr>
              <p:spPr>
                <a:xfrm>
                  <a:off x="3347864" y="5517232"/>
                  <a:ext cx="1872000" cy="324000"/>
                </a:xfrm>
                <a:prstGeom prst="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500" b="1" dirty="0" smtClean="0">
                      <a:latin typeface="HY강B" pitchFamily="18" charset="-127"/>
                      <a:ea typeface="HY강B" pitchFamily="18" charset="-127"/>
                    </a:rPr>
                    <a:t>협약서 체결</a:t>
                  </a:r>
                  <a:endParaRPr lang="ko-KR" altLang="en-US" sz="1500" b="1" dirty="0">
                    <a:latin typeface="HY강B" pitchFamily="18" charset="-127"/>
                    <a:ea typeface="HY강B" pitchFamily="18" charset="-127"/>
                  </a:endParaRPr>
                </a:p>
              </p:txBody>
            </p:sp>
            <p:sp>
              <p:nvSpPr>
                <p:cNvPr id="19" name="직사각형 18"/>
                <p:cNvSpPr/>
                <p:nvPr/>
              </p:nvSpPr>
              <p:spPr>
                <a:xfrm>
                  <a:off x="3347864" y="5985320"/>
                  <a:ext cx="1872000" cy="324000"/>
                </a:xfrm>
                <a:prstGeom prst="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500" b="1" dirty="0" smtClean="0">
                      <a:latin typeface="HY강B" pitchFamily="18" charset="-127"/>
                      <a:ea typeface="HY강B" pitchFamily="18" charset="-127"/>
                    </a:rPr>
                    <a:t>실시 설계 및 시공</a:t>
                  </a:r>
                  <a:endParaRPr lang="ko-KR" altLang="en-US" sz="1500" b="1" dirty="0">
                    <a:latin typeface="HY강B" pitchFamily="18" charset="-127"/>
                    <a:ea typeface="HY강B" pitchFamily="18" charset="-127"/>
                  </a:endParaRPr>
                </a:p>
              </p:txBody>
            </p:sp>
            <p:grpSp>
              <p:nvGrpSpPr>
                <p:cNvPr id="37" name="그룹 102"/>
                <p:cNvGrpSpPr/>
                <p:nvPr/>
              </p:nvGrpSpPr>
              <p:grpSpPr>
                <a:xfrm>
                  <a:off x="683568" y="3933056"/>
                  <a:ext cx="2664296" cy="324000"/>
                  <a:chOff x="683568" y="3933056"/>
                  <a:chExt cx="2664296" cy="324000"/>
                </a:xfrm>
              </p:grpSpPr>
              <p:sp>
                <p:nvSpPr>
                  <p:cNvPr id="41" name="직사각형 40"/>
                  <p:cNvSpPr/>
                  <p:nvPr/>
                </p:nvSpPr>
                <p:spPr>
                  <a:xfrm>
                    <a:off x="683568" y="3933056"/>
                    <a:ext cx="1872000" cy="324000"/>
                  </a:xfrm>
                  <a:prstGeom prst="rect">
                    <a:avLst/>
                  </a:prstGeom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ko-KR" altLang="en-US" sz="1500" b="1" dirty="0" smtClean="0">
                        <a:latin typeface="HY강B" pitchFamily="18" charset="-127"/>
                        <a:ea typeface="HY강B" pitchFamily="18" charset="-127"/>
                      </a:rPr>
                      <a:t>환경자원공사</a:t>
                    </a:r>
                    <a:endParaRPr lang="ko-KR" altLang="en-US" sz="1500" b="1" dirty="0">
                      <a:latin typeface="HY강B" pitchFamily="18" charset="-127"/>
                      <a:ea typeface="HY강B" pitchFamily="18" charset="-127"/>
                    </a:endParaRPr>
                  </a:p>
                </p:txBody>
              </p:sp>
              <p:grpSp>
                <p:nvGrpSpPr>
                  <p:cNvPr id="38" name="그룹 55"/>
                  <p:cNvGrpSpPr/>
                  <p:nvPr/>
                </p:nvGrpSpPr>
                <p:grpSpPr>
                  <a:xfrm>
                    <a:off x="2627784" y="4075483"/>
                    <a:ext cx="720080" cy="145605"/>
                    <a:chOff x="2627784" y="4075483"/>
                    <a:chExt cx="720080" cy="145605"/>
                  </a:xfrm>
                </p:grpSpPr>
                <p:cxnSp>
                  <p:nvCxnSpPr>
                    <p:cNvPr id="49" name="직선 화살표 연결선 48"/>
                    <p:cNvCxnSpPr/>
                    <p:nvPr/>
                  </p:nvCxnSpPr>
                  <p:spPr>
                    <a:xfrm>
                      <a:off x="2627784" y="4219500"/>
                      <a:ext cx="720080" cy="1588"/>
                    </a:xfrm>
                    <a:prstGeom prst="straightConnector1">
                      <a:avLst/>
                    </a:prstGeom>
                    <a:ln w="38100">
                      <a:solidFill>
                        <a:srgbClr val="00B0F0"/>
                      </a:solidFill>
                      <a:prstDash val="sysDot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직선 화살표 연결선 49"/>
                    <p:cNvCxnSpPr/>
                    <p:nvPr/>
                  </p:nvCxnSpPr>
                  <p:spPr>
                    <a:xfrm rot="10800000">
                      <a:off x="2627784" y="4075483"/>
                      <a:ext cx="720080" cy="1588"/>
                    </a:xfrm>
                    <a:prstGeom prst="straightConnector1">
                      <a:avLst/>
                    </a:prstGeom>
                    <a:ln w="38100">
                      <a:solidFill>
                        <a:srgbClr val="00B0F0"/>
                      </a:solidFill>
                      <a:prstDash val="sysDot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87" name="직선 화살표 연결선 86"/>
                <p:cNvCxnSpPr/>
                <p:nvPr/>
              </p:nvCxnSpPr>
              <p:spPr>
                <a:xfrm rot="5400000">
                  <a:off x="4194734" y="4454338"/>
                  <a:ext cx="180056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직선 화살표 연결선 87"/>
                <p:cNvCxnSpPr/>
                <p:nvPr/>
              </p:nvCxnSpPr>
              <p:spPr>
                <a:xfrm rot="5400000">
                  <a:off x="4194734" y="4958394"/>
                  <a:ext cx="180056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직선 화살표 연결선 88"/>
                <p:cNvCxnSpPr/>
                <p:nvPr/>
              </p:nvCxnSpPr>
              <p:spPr>
                <a:xfrm rot="5400000">
                  <a:off x="4194734" y="5462450"/>
                  <a:ext cx="180056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직선 화살표 연결선 89"/>
                <p:cNvCxnSpPr/>
                <p:nvPr/>
              </p:nvCxnSpPr>
              <p:spPr>
                <a:xfrm rot="5400000">
                  <a:off x="4194734" y="5894498"/>
                  <a:ext cx="180056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0" name="TextBox 129"/>
              <p:cNvSpPr txBox="1"/>
              <p:nvPr/>
            </p:nvSpPr>
            <p:spPr>
              <a:xfrm>
                <a:off x="1403648" y="4221088"/>
                <a:ext cx="720080" cy="294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500" dirty="0" smtClean="0">
                    <a:latin typeface="HY강B" pitchFamily="18" charset="-127"/>
                    <a:ea typeface="HY강B" pitchFamily="18" charset="-127"/>
                  </a:rPr>
                  <a:t>20</a:t>
                </a:r>
                <a:r>
                  <a:rPr lang="ko-KR" altLang="en-US" sz="1500" dirty="0" smtClean="0">
                    <a:latin typeface="HY강B" pitchFamily="18" charset="-127"/>
                    <a:ea typeface="HY강B" pitchFamily="18" charset="-127"/>
                  </a:rPr>
                  <a:t>일</a:t>
                </a:r>
                <a:endParaRPr lang="ko-KR" altLang="en-US" sz="1500" dirty="0">
                  <a:latin typeface="HY강B" pitchFamily="18" charset="-127"/>
                  <a:ea typeface="HY강B" pitchFamily="18" charset="-127"/>
                </a:endParaRPr>
              </a:p>
            </p:txBody>
          </p:sp>
        </p:grpSp>
      </p:grpSp>
      <p:sp>
        <p:nvSpPr>
          <p:cNvPr id="84" name="TextBox 83"/>
          <p:cNvSpPr txBox="1"/>
          <p:nvPr/>
        </p:nvSpPr>
        <p:spPr>
          <a:xfrm>
            <a:off x="2144688" y="-15771"/>
            <a:ext cx="53078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민간위탁처리사업 </a:t>
            </a:r>
            <a:r>
              <a:rPr lang="en-US" altLang="ko-KR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‘</a:t>
            </a:r>
            <a:r>
              <a:rPr lang="ko-KR" alt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추진 절차도</a:t>
            </a:r>
            <a:r>
              <a:rPr lang="en-US" altLang="ko-KR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’</a:t>
            </a:r>
            <a:endParaRPr lang="ko-KR" altLang="en-US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457056" y="544324"/>
            <a:ext cx="15841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 smtClean="0"/>
              <a:t>(2008.01.08)</a:t>
            </a:r>
            <a:endParaRPr lang="ko-KR" altLang="en-US" sz="1300" dirty="0"/>
          </a:p>
        </p:txBody>
      </p:sp>
      <p:sp>
        <p:nvSpPr>
          <p:cNvPr id="80" name="TextBox 79"/>
          <p:cNvSpPr txBox="1"/>
          <p:nvPr/>
        </p:nvSpPr>
        <p:spPr>
          <a:xfrm>
            <a:off x="5529064" y="5949280"/>
            <a:ext cx="15841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 smtClean="0"/>
              <a:t>(2009.12.07)</a:t>
            </a:r>
            <a:endParaRPr lang="ko-KR" altLang="en-US" sz="1300" dirty="0"/>
          </a:p>
        </p:txBody>
      </p:sp>
      <p:sp>
        <p:nvSpPr>
          <p:cNvPr id="83" name="TextBox 82"/>
          <p:cNvSpPr txBox="1"/>
          <p:nvPr/>
        </p:nvSpPr>
        <p:spPr>
          <a:xfrm>
            <a:off x="5529064" y="6381328"/>
            <a:ext cx="15841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 smtClean="0"/>
              <a:t>(2009.12.13)</a:t>
            </a:r>
            <a:endParaRPr lang="ko-KR" altLang="en-US" sz="1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내용 개체 틀 11"/>
          <p:cNvGraphicFramePr>
            <a:graphicFrameLocks noGrp="1"/>
          </p:cNvGraphicFramePr>
          <p:nvPr>
            <p:ph idx="1"/>
          </p:nvPr>
        </p:nvGraphicFramePr>
        <p:xfrm>
          <a:off x="156017" y="1484784"/>
          <a:ext cx="963352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그룹 10"/>
          <p:cNvGrpSpPr/>
          <p:nvPr/>
        </p:nvGrpSpPr>
        <p:grpSpPr>
          <a:xfrm>
            <a:off x="0" y="-27384"/>
            <a:ext cx="9906000" cy="1142984"/>
            <a:chOff x="0" y="-27384"/>
            <a:chExt cx="9906000" cy="1142984"/>
          </a:xfrm>
        </p:grpSpPr>
        <p:sp>
          <p:nvSpPr>
            <p:cNvPr id="10" name="순서도: 문서 9"/>
            <p:cNvSpPr/>
            <p:nvPr/>
          </p:nvSpPr>
          <p:spPr>
            <a:xfrm>
              <a:off x="0" y="-27384"/>
              <a:ext cx="9906000" cy="1142984"/>
            </a:xfrm>
            <a:prstGeom prst="flowChartDocumen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" name="그룹 5"/>
            <p:cNvGrpSpPr/>
            <p:nvPr/>
          </p:nvGrpSpPr>
          <p:grpSpPr>
            <a:xfrm>
              <a:off x="194471" y="188643"/>
              <a:ext cx="6888766" cy="720077"/>
              <a:chOff x="179512" y="116632"/>
              <a:chExt cx="6358861" cy="72007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79512" y="116632"/>
                <a:ext cx="3384376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300" b="1" dirty="0" smtClean="0"/>
                  <a:t>칠곡군 공고 제 </a:t>
                </a:r>
                <a:r>
                  <a:rPr lang="en-US" altLang="ko-KR" sz="1300" b="1" dirty="0" smtClean="0"/>
                  <a:t>2008-338</a:t>
                </a:r>
                <a:r>
                  <a:rPr lang="ko-KR" altLang="en-US" sz="1300" b="1" dirty="0" smtClean="0"/>
                  <a:t>호</a:t>
                </a:r>
                <a:endParaRPr lang="ko-KR" altLang="en-US" sz="1300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95536" y="472316"/>
                <a:ext cx="309634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300" b="1" dirty="0" smtClean="0"/>
                  <a:t>칠곡군 생활폐기물 처리 민간위탁사업</a:t>
                </a:r>
                <a:endParaRPr lang="ko-KR" altLang="en-US" sz="1300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442029" y="328878"/>
                <a:ext cx="3096344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r>
                  <a:rPr lang="ko-KR" altLang="en-US" sz="2700" b="1" dirty="0" smtClean="0">
                    <a:ln w="1905">
                      <a:noFill/>
                    </a:ln>
                    <a:solidFill>
                      <a:srgbClr val="0070C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제</a:t>
                </a:r>
                <a:r>
                  <a:rPr lang="en-US" altLang="ko-KR" sz="2700" b="1" dirty="0" smtClean="0">
                    <a:ln w="1905">
                      <a:noFill/>
                    </a:ln>
                    <a:solidFill>
                      <a:srgbClr val="0070C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3</a:t>
                </a:r>
                <a:r>
                  <a:rPr lang="ko-KR" altLang="en-US" sz="2700" b="1" dirty="0" smtClean="0">
                    <a:ln w="1905">
                      <a:noFill/>
                    </a:ln>
                    <a:solidFill>
                      <a:srgbClr val="0070C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자 제안공고</a:t>
                </a:r>
                <a:endParaRPr lang="ko-KR" altLang="en-US" sz="2700" b="1" dirty="0">
                  <a:ln w="1905">
                    <a:noFill/>
                  </a:ln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1"/>
          <p:cNvGrpSpPr/>
          <p:nvPr/>
        </p:nvGrpSpPr>
        <p:grpSpPr>
          <a:xfrm>
            <a:off x="259188" y="1412776"/>
            <a:ext cx="9646811" cy="5112568"/>
            <a:chOff x="239249" y="1853010"/>
            <a:chExt cx="8904750" cy="3065625"/>
          </a:xfrm>
        </p:grpSpPr>
        <p:grpSp>
          <p:nvGrpSpPr>
            <p:cNvPr id="3" name="그룹 3"/>
            <p:cNvGrpSpPr/>
            <p:nvPr/>
          </p:nvGrpSpPr>
          <p:grpSpPr>
            <a:xfrm>
              <a:off x="2627785" y="1853010"/>
              <a:ext cx="6260305" cy="841593"/>
              <a:chOff x="2500856" y="2607721"/>
              <a:chExt cx="6260305" cy="841593"/>
            </a:xfrm>
          </p:grpSpPr>
          <p:sp>
            <p:nvSpPr>
              <p:cNvPr id="20" name="대각선 방향의 모서리가 둥근 사각형 19"/>
              <p:cNvSpPr/>
              <p:nvPr/>
            </p:nvSpPr>
            <p:spPr>
              <a:xfrm rot="5400000">
                <a:off x="5210212" y="-101635"/>
                <a:ext cx="841593" cy="6260305"/>
              </a:xfrm>
              <a:prstGeom prst="round2DiagRect">
                <a:avLst/>
              </a:prstGeom>
            </p:spPr>
            <p:style>
              <a:lnRef idx="1">
                <a:schemeClr val="accent2">
                  <a:tint val="40000"/>
                  <a:alpha val="90000"/>
                  <a:hueOff val="3015493"/>
                  <a:satOff val="-2627"/>
                  <a:lumOff val="-4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3015493"/>
                  <a:satOff val="-2627"/>
                  <a:lumOff val="-4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3015493"/>
                  <a:satOff val="-2627"/>
                  <a:lumOff val="-4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대각선 방향의 모서리가 둥근 사각형 4"/>
              <p:cNvSpPr/>
              <p:nvPr/>
            </p:nvSpPr>
            <p:spPr>
              <a:xfrm>
                <a:off x="2558599" y="2648804"/>
                <a:ext cx="6178139" cy="7594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57150" lvl="1" indent="-57150" algn="l" defTabSz="488950" latinLnBrk="1"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ko-KR" altLang="en-US" sz="1400" b="1" kern="1200" baseline="0" dirty="0" smtClean="0"/>
                  <a:t>공고기간 </a:t>
                </a:r>
                <a:r>
                  <a:rPr lang="en-US" altLang="ko-KR" sz="1400" b="1" kern="1200" baseline="0" dirty="0" smtClean="0"/>
                  <a:t>: </a:t>
                </a:r>
                <a:r>
                  <a:rPr lang="ko-KR" altLang="en-US" sz="1400" b="1" kern="1200" baseline="0" dirty="0" smtClean="0"/>
                  <a:t>공고일 익일로부터 </a:t>
                </a:r>
                <a:r>
                  <a:rPr lang="en-US" altLang="ko-KR" sz="1400" b="1" kern="1200" baseline="0" dirty="0" smtClean="0"/>
                  <a:t>30</a:t>
                </a:r>
                <a:r>
                  <a:rPr lang="ko-KR" altLang="en-US" sz="1400" b="1" kern="1200" baseline="0" dirty="0" smtClean="0"/>
                  <a:t>일간</a:t>
                </a:r>
                <a:endParaRPr lang="en-US" altLang="ko-KR" sz="1400" b="1" kern="1200" baseline="0" dirty="0" smtClean="0"/>
              </a:p>
              <a:p>
                <a:pPr marL="57150" lvl="1" indent="-57150" algn="l" defTabSz="4889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ko-KR" altLang="en-US" sz="1400" b="1" kern="1200" baseline="0" dirty="0"/>
              </a:p>
              <a:p>
                <a:pPr marL="57150" lvl="1" indent="-57150" algn="l" defTabSz="4889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ko-KR" altLang="en-US" sz="1400" b="1" kern="1200" baseline="0" dirty="0" smtClean="0"/>
                  <a:t>사업제안 의향서 및 사전 적격심사평가 서류 </a:t>
                </a:r>
                <a:r>
                  <a:rPr lang="en-US" altLang="ko-KR" sz="1400" b="1" kern="1200" baseline="0" dirty="0" smtClean="0"/>
                  <a:t>: </a:t>
                </a:r>
                <a:r>
                  <a:rPr lang="ko-KR" altLang="en-US" sz="1400" b="1" kern="1200" baseline="0" dirty="0" smtClean="0"/>
                  <a:t>공고일 익일로부터 </a:t>
                </a:r>
                <a:r>
                  <a:rPr lang="en-US" altLang="ko-KR" sz="1400" b="1" kern="1200" baseline="0" dirty="0" smtClean="0"/>
                  <a:t>5</a:t>
                </a:r>
                <a:r>
                  <a:rPr lang="ko-KR" altLang="en-US" sz="1400" b="1" kern="1200" baseline="0" dirty="0" smtClean="0"/>
                  <a:t>일내</a:t>
                </a:r>
                <a:endParaRPr lang="en-US" altLang="ko-KR" sz="1400" b="1" kern="1200" baseline="0" dirty="0" smtClean="0"/>
              </a:p>
              <a:p>
                <a:pPr marL="57150" lvl="1" indent="-57150" algn="l" defTabSz="4889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ko-KR" altLang="en-US" sz="1400" b="1" kern="1200" baseline="0" dirty="0"/>
              </a:p>
              <a:p>
                <a:pPr marL="57150" lvl="1" indent="-57150" algn="l" defTabSz="4889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ko-KR" altLang="en-US" sz="1400" b="1" kern="1200" baseline="0" dirty="0" smtClean="0"/>
                  <a:t>사업제안서 </a:t>
                </a:r>
                <a:r>
                  <a:rPr lang="en-US" altLang="ko-KR" sz="1400" b="1" kern="1200" baseline="0" dirty="0" smtClean="0"/>
                  <a:t>: </a:t>
                </a:r>
                <a:r>
                  <a:rPr lang="ko-KR" altLang="en-US" sz="1400" b="1" kern="1200" baseline="0" dirty="0" smtClean="0"/>
                  <a:t>공고일 익일로부터 </a:t>
                </a:r>
                <a:r>
                  <a:rPr lang="en-US" altLang="ko-KR" sz="1400" b="1" kern="1200" baseline="0" dirty="0" smtClean="0"/>
                  <a:t>30</a:t>
                </a:r>
                <a:r>
                  <a:rPr lang="ko-KR" altLang="en-US" sz="1400" b="1" kern="1200" baseline="0" dirty="0" smtClean="0"/>
                  <a:t>일내</a:t>
                </a:r>
                <a:endParaRPr lang="ko-KR" altLang="en-US" sz="1400" b="1" kern="1200" baseline="0" dirty="0"/>
              </a:p>
            </p:txBody>
          </p:sp>
        </p:grpSp>
        <p:grpSp>
          <p:nvGrpSpPr>
            <p:cNvPr id="4" name="그룹 4"/>
            <p:cNvGrpSpPr/>
            <p:nvPr/>
          </p:nvGrpSpPr>
          <p:grpSpPr>
            <a:xfrm>
              <a:off x="239249" y="1915084"/>
              <a:ext cx="2405195" cy="718529"/>
              <a:chOff x="112320" y="2669795"/>
              <a:chExt cx="2405195" cy="718529"/>
            </a:xfrm>
          </p:grpSpPr>
          <p:sp>
            <p:nvSpPr>
              <p:cNvPr id="18" name="모서리가 둥근 직사각형 17"/>
              <p:cNvSpPr/>
              <p:nvPr/>
            </p:nvSpPr>
            <p:spPr>
              <a:xfrm>
                <a:off x="112320" y="2669795"/>
                <a:ext cx="2405195" cy="718529"/>
              </a:xfrm>
              <a:prstGeom prst="round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2808911"/>
                  <a:satOff val="-3503"/>
                  <a:lumOff val="824"/>
                  <a:alphaOff val="0"/>
                </a:schemeClr>
              </a:fillRef>
              <a:effectRef idx="3">
                <a:schemeClr val="accent2">
                  <a:hueOff val="2808911"/>
                  <a:satOff val="-3503"/>
                  <a:lumOff val="82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모서리가 둥근 직사각형 6"/>
              <p:cNvSpPr/>
              <p:nvPr/>
            </p:nvSpPr>
            <p:spPr>
              <a:xfrm>
                <a:off x="147396" y="2704871"/>
                <a:ext cx="2335043" cy="6483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770" tIns="32385" rIns="64770" bIns="32385" numCol="1" spcCol="1270" anchor="ctr" anchorCtr="0">
                <a:noAutofit/>
              </a:bodyPr>
              <a:lstStyle/>
              <a:p>
                <a:pPr lvl="0" algn="ctr" defTabSz="7556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000" b="1" kern="1200" cap="none" spc="50" baseline="0" dirty="0" smtClean="0">
                    <a:ln w="13500">
                      <a:solidFill>
                        <a:schemeClr val="bg1"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사업제안의              공고 및 제출</a:t>
                </a:r>
                <a:endParaRPr lang="ko-KR" altLang="en-US" sz="2000" b="1" kern="1200" cap="none" spc="50" baseline="0" dirty="0">
                  <a:ln w="13500">
                    <a:solidFill>
                      <a:schemeClr val="bg1"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</p:grpSp>
        <p:grpSp>
          <p:nvGrpSpPr>
            <p:cNvPr id="5" name="그룹 5"/>
            <p:cNvGrpSpPr/>
            <p:nvPr/>
          </p:nvGrpSpPr>
          <p:grpSpPr>
            <a:xfrm>
              <a:off x="2644446" y="2742420"/>
              <a:ext cx="6260305" cy="841593"/>
              <a:chOff x="2517517" y="3497131"/>
              <a:chExt cx="6260305" cy="841593"/>
            </a:xfrm>
          </p:grpSpPr>
          <p:sp>
            <p:nvSpPr>
              <p:cNvPr id="16" name="대각선 방향의 모서리가 둥근 사각형 15"/>
              <p:cNvSpPr/>
              <p:nvPr/>
            </p:nvSpPr>
            <p:spPr>
              <a:xfrm rot="5400000">
                <a:off x="5226873" y="787775"/>
                <a:ext cx="841593" cy="6260305"/>
              </a:xfrm>
              <a:prstGeom prst="round2DiagRect">
                <a:avLst/>
              </a:prstGeom>
            </p:spPr>
            <p:style>
              <a:lnRef idx="1">
                <a:schemeClr val="accent2">
                  <a:tint val="40000"/>
                  <a:alpha val="90000"/>
                  <a:hueOff val="4020657"/>
                  <a:satOff val="-3502"/>
                  <a:lumOff val="-5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4020657"/>
                  <a:satOff val="-3502"/>
                  <a:lumOff val="-5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4020657"/>
                  <a:satOff val="-3502"/>
                  <a:lumOff val="-5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대각선 방향의 모서리가 둥근 사각형 8"/>
              <p:cNvSpPr/>
              <p:nvPr/>
            </p:nvSpPr>
            <p:spPr>
              <a:xfrm>
                <a:off x="2558599" y="3538214"/>
                <a:ext cx="6178139" cy="7594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57150" lvl="1" indent="-57150" algn="l" defTabSz="488950" latinLnBrk="1"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ko-KR" altLang="en-US" sz="1400" b="1" kern="1200" baseline="0" dirty="0" smtClean="0"/>
                  <a:t>공고일 익일로부터 </a:t>
                </a:r>
                <a:r>
                  <a:rPr lang="en-US" altLang="ko-KR" sz="1400" b="1" kern="1200" baseline="0" dirty="0" smtClean="0"/>
                  <a:t>10</a:t>
                </a:r>
                <a:r>
                  <a:rPr lang="ko-KR" altLang="en-US" sz="1400" b="1" kern="1200" baseline="0" dirty="0" err="1" smtClean="0"/>
                  <a:t>일이내에</a:t>
                </a:r>
                <a:r>
                  <a:rPr lang="ko-KR" altLang="en-US" sz="1400" b="1" kern="1200" baseline="0" dirty="0" smtClean="0"/>
                  <a:t> 서면으로 질의서 제출</a:t>
                </a:r>
                <a:endParaRPr lang="en-US" altLang="ko-KR" sz="1400" b="1" kern="1200" baseline="0" dirty="0" smtClean="0"/>
              </a:p>
              <a:p>
                <a:pPr marL="57150" lvl="1" indent="-57150" algn="l" defTabSz="4889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ko-KR" altLang="en-US" sz="1400" b="1" kern="1200" baseline="0" dirty="0"/>
              </a:p>
              <a:p>
                <a:pPr marL="57150" lvl="1" indent="-57150" algn="l" defTabSz="4889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ko-KR" altLang="en-US" sz="1400" b="1" kern="1200" baseline="0" dirty="0" smtClean="0"/>
                  <a:t>질의서는 </a:t>
                </a:r>
                <a:r>
                  <a:rPr lang="ko-KR" altLang="en-US" sz="1400" b="1" kern="1200" baseline="0" dirty="0" err="1" smtClean="0"/>
                  <a:t>받은날로</a:t>
                </a:r>
                <a:r>
                  <a:rPr lang="ko-KR" altLang="en-US" sz="1400" b="1" kern="1200" baseline="0" dirty="0" smtClean="0"/>
                  <a:t> </a:t>
                </a:r>
                <a:r>
                  <a:rPr lang="ko-KR" altLang="en-US" sz="1400" b="1" kern="1200" baseline="0" dirty="0" err="1" smtClean="0"/>
                  <a:t>부터</a:t>
                </a:r>
                <a:r>
                  <a:rPr lang="ko-KR" altLang="en-US" sz="1400" b="1" kern="1200" baseline="0" dirty="0" smtClean="0"/>
                  <a:t> </a:t>
                </a:r>
                <a:r>
                  <a:rPr lang="en-US" altLang="ko-KR" sz="1400" b="1" kern="1200" baseline="0" dirty="0" smtClean="0"/>
                  <a:t>5</a:t>
                </a:r>
                <a:r>
                  <a:rPr lang="ko-KR" altLang="en-US" sz="1400" b="1" kern="1200" baseline="0" dirty="0" smtClean="0"/>
                  <a:t>일 이내에 서면으로 답변</a:t>
                </a:r>
                <a:endParaRPr lang="en-US" altLang="ko-KR" sz="1400" b="1" kern="1200" baseline="0" dirty="0" smtClean="0"/>
              </a:p>
              <a:p>
                <a:pPr marL="57150" lvl="1" indent="-57150" algn="l" defTabSz="4889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ko-KR" altLang="en-US" sz="1400" b="1" kern="1200" baseline="0" dirty="0"/>
              </a:p>
              <a:p>
                <a:pPr marL="57150" lvl="1" indent="-57150" algn="l" defTabSz="4889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ko-KR" altLang="en-US" sz="1400" b="1" kern="1200" baseline="0" dirty="0" err="1" smtClean="0"/>
                  <a:t>질의처</a:t>
                </a:r>
                <a:r>
                  <a:rPr lang="ko-KR" altLang="en-US" sz="1400" b="1" kern="1200" baseline="0" dirty="0" smtClean="0"/>
                  <a:t> </a:t>
                </a:r>
                <a:r>
                  <a:rPr lang="en-US" altLang="ko-KR" sz="1400" b="1" kern="1200" baseline="0" dirty="0" smtClean="0"/>
                  <a:t>: </a:t>
                </a:r>
                <a:r>
                  <a:rPr lang="ko-KR" altLang="en-US" sz="1400" b="1" kern="1200" baseline="0" dirty="0" smtClean="0"/>
                  <a:t>경북 칠곡군 </a:t>
                </a:r>
                <a:r>
                  <a:rPr lang="ko-KR" altLang="en-US" sz="1400" b="1" kern="1200" baseline="0" dirty="0" err="1" smtClean="0"/>
                  <a:t>왜관읍</a:t>
                </a:r>
                <a:r>
                  <a:rPr lang="ko-KR" altLang="en-US" sz="1400" b="1" kern="1200" baseline="0" dirty="0" smtClean="0"/>
                  <a:t> </a:t>
                </a:r>
                <a:r>
                  <a:rPr lang="ko-KR" altLang="en-US" sz="1400" b="1" kern="1200" baseline="0" dirty="0" err="1" smtClean="0"/>
                  <a:t>왜관리</a:t>
                </a:r>
                <a:r>
                  <a:rPr lang="ko-KR" altLang="en-US" sz="1400" b="1" kern="1200" baseline="0" dirty="0" smtClean="0"/>
                  <a:t> </a:t>
                </a:r>
                <a:r>
                  <a:rPr lang="en-US" altLang="ko-KR" sz="1400" b="1" kern="1200" baseline="0" dirty="0" smtClean="0"/>
                  <a:t>177-1 </a:t>
                </a:r>
                <a:r>
                  <a:rPr lang="ko-KR" altLang="en-US" sz="1400" b="1" kern="1200" baseline="0" dirty="0" smtClean="0"/>
                  <a:t>칠곡군청 </a:t>
                </a:r>
                <a:r>
                  <a:rPr lang="ko-KR" altLang="en-US" sz="1400" b="1" kern="1200" baseline="0" dirty="0" err="1" smtClean="0"/>
                  <a:t>환경보호과</a:t>
                </a:r>
                <a:r>
                  <a:rPr lang="ko-KR" altLang="en-US" sz="1400" b="1" kern="1200" baseline="0" dirty="0" smtClean="0"/>
                  <a:t> </a:t>
                </a:r>
                <a:endParaRPr lang="ko-KR" altLang="en-US" sz="1400" b="1" kern="1200" baseline="0" dirty="0"/>
              </a:p>
            </p:txBody>
          </p:sp>
        </p:grpSp>
        <p:grpSp>
          <p:nvGrpSpPr>
            <p:cNvPr id="6" name="그룹 6"/>
            <p:cNvGrpSpPr/>
            <p:nvPr/>
          </p:nvGrpSpPr>
          <p:grpSpPr>
            <a:xfrm>
              <a:off x="239249" y="2804495"/>
              <a:ext cx="2405195" cy="718529"/>
              <a:chOff x="112320" y="3559206"/>
              <a:chExt cx="2405195" cy="718529"/>
            </a:xfrm>
          </p:grpSpPr>
          <p:sp>
            <p:nvSpPr>
              <p:cNvPr id="14" name="모서리가 둥근 직사각형 13"/>
              <p:cNvSpPr/>
              <p:nvPr/>
            </p:nvSpPr>
            <p:spPr>
              <a:xfrm>
                <a:off x="112320" y="3559206"/>
                <a:ext cx="2405195" cy="718529"/>
              </a:xfrm>
              <a:prstGeom prst="round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3745215"/>
                  <a:satOff val="-4671"/>
                  <a:lumOff val="1098"/>
                  <a:alphaOff val="0"/>
                </a:schemeClr>
              </a:fillRef>
              <a:effectRef idx="3">
                <a:schemeClr val="accent2">
                  <a:hueOff val="3745215"/>
                  <a:satOff val="-4671"/>
                  <a:lumOff val="109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모서리가 둥근 직사각형 10"/>
              <p:cNvSpPr/>
              <p:nvPr/>
            </p:nvSpPr>
            <p:spPr>
              <a:xfrm>
                <a:off x="147396" y="3594282"/>
                <a:ext cx="2335043" cy="6483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770" tIns="32385" rIns="64770" bIns="32385" numCol="1" spcCol="1270" anchor="ctr" anchorCtr="0">
                <a:noAutofit/>
              </a:bodyPr>
              <a:lstStyle/>
              <a:p>
                <a:pPr lvl="0" algn="ctr" defTabSz="7556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000" b="1" kern="1200" cap="none" spc="50" baseline="0" dirty="0" smtClean="0">
                    <a:ln w="13500">
                      <a:solidFill>
                        <a:schemeClr val="bg1"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사업제안서 </a:t>
                </a:r>
                <a:endParaRPr lang="en-US" altLang="ko-KR" sz="2000" b="1" kern="1200" cap="none" spc="50" baseline="0" dirty="0" smtClean="0">
                  <a:ln w="13500">
                    <a:solidFill>
                      <a:schemeClr val="bg1"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  <a:p>
                <a:pPr lvl="0" algn="ctr" defTabSz="7556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000" b="1" kern="1200" cap="none" spc="50" baseline="0" dirty="0" smtClean="0">
                    <a:ln w="13500">
                      <a:solidFill>
                        <a:schemeClr val="bg1"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작성기준에 대한 </a:t>
                </a:r>
                <a:endParaRPr lang="en-US" altLang="ko-KR" sz="2000" b="1" kern="1200" cap="none" spc="50" baseline="0" dirty="0" smtClean="0">
                  <a:ln w="13500">
                    <a:solidFill>
                      <a:schemeClr val="bg1"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  <a:p>
                <a:pPr lvl="0" algn="ctr" defTabSz="7556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000" b="1" kern="1200" cap="none" spc="50" baseline="0" dirty="0" smtClean="0">
                    <a:ln w="13500">
                      <a:solidFill>
                        <a:schemeClr val="bg1"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질의</a:t>
                </a:r>
                <a:r>
                  <a:rPr lang="en-US" altLang="ko-KR" sz="2000" b="1" kern="1200" cap="none" spc="50" baseline="0" dirty="0" smtClean="0">
                    <a:ln w="13500">
                      <a:solidFill>
                        <a:schemeClr val="bg1"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, </a:t>
                </a:r>
                <a:r>
                  <a:rPr lang="ko-KR" altLang="en-US" sz="2000" b="1" kern="1200" cap="none" spc="50" baseline="0" dirty="0" smtClean="0">
                    <a:ln w="13500">
                      <a:solidFill>
                        <a:schemeClr val="bg1"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답변</a:t>
                </a:r>
                <a:endParaRPr lang="ko-KR" altLang="en-US" sz="2000" b="1" kern="1200" cap="none" spc="50" baseline="0" dirty="0">
                  <a:ln w="13500">
                    <a:solidFill>
                      <a:schemeClr val="bg1"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</p:grpSp>
        <p:grpSp>
          <p:nvGrpSpPr>
            <p:cNvPr id="7" name="그룹 7"/>
            <p:cNvGrpSpPr/>
            <p:nvPr/>
          </p:nvGrpSpPr>
          <p:grpSpPr>
            <a:xfrm>
              <a:off x="2627785" y="3666478"/>
              <a:ext cx="6516214" cy="1252157"/>
              <a:chOff x="2500856" y="4421189"/>
              <a:chExt cx="6516214" cy="1252157"/>
            </a:xfrm>
          </p:grpSpPr>
          <p:sp>
            <p:nvSpPr>
              <p:cNvPr id="12" name="대각선 방향의 모서리가 둥근 사각형 11"/>
              <p:cNvSpPr/>
              <p:nvPr/>
            </p:nvSpPr>
            <p:spPr>
              <a:xfrm rot="5400000">
                <a:off x="5023462" y="1898583"/>
                <a:ext cx="1208979" cy="6254192"/>
              </a:xfrm>
              <a:prstGeom prst="round2DiagRect">
                <a:avLst/>
              </a:prstGeom>
            </p:spPr>
            <p:style>
              <a:lnRef idx="1">
                <a:schemeClr val="accent2">
                  <a:tint val="40000"/>
                  <a:alpha val="90000"/>
                  <a:hueOff val="5025821"/>
                  <a:satOff val="-4378"/>
                  <a:lumOff val="-6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5025821"/>
                  <a:satOff val="-4378"/>
                  <a:lumOff val="-6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5025821"/>
                  <a:satOff val="-4378"/>
                  <a:lumOff val="-6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대각선 방향의 모서리가 둥근 사각형 12"/>
              <p:cNvSpPr/>
              <p:nvPr/>
            </p:nvSpPr>
            <p:spPr>
              <a:xfrm>
                <a:off x="2582199" y="4434251"/>
                <a:ext cx="6434871" cy="12390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57150" lvl="1" indent="-57150" algn="l" defTabSz="488950" latinLnBrk="1"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ko-KR" altLang="en-US" sz="1300" b="1" kern="1200" baseline="0" dirty="0" smtClean="0"/>
                  <a:t>평  가 </a:t>
                </a:r>
                <a:r>
                  <a:rPr lang="en-US" altLang="ko-KR" sz="1300" b="1" kern="1200" baseline="0" dirty="0" smtClean="0"/>
                  <a:t>: 1</a:t>
                </a:r>
                <a:r>
                  <a:rPr lang="ko-KR" altLang="en-US" sz="1300" b="1" kern="1200" baseline="0" dirty="0" smtClean="0"/>
                  <a:t>차 사전적격심사</a:t>
                </a:r>
                <a:r>
                  <a:rPr lang="en-US" altLang="ko-KR" sz="1300" b="1" kern="1200" baseline="0" dirty="0" smtClean="0"/>
                  <a:t>, 2</a:t>
                </a:r>
                <a:r>
                  <a:rPr lang="ko-KR" altLang="en-US" sz="1300" b="1" kern="1200" baseline="0" dirty="0" smtClean="0"/>
                  <a:t>차 기술부문 및 가격부문 </a:t>
                </a:r>
                <a:endParaRPr lang="en-US" altLang="ko-KR" sz="1300" b="1" dirty="0" smtClean="0"/>
              </a:p>
              <a:p>
                <a:pPr marL="57150" lvl="1" indent="-57150" algn="l" defTabSz="488950" latinLnBrk="1"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altLang="ko-KR" sz="1300" b="1" dirty="0" smtClean="0"/>
                  <a:t>          </a:t>
                </a:r>
                <a:r>
                  <a:rPr lang="en-US" altLang="ko-KR" sz="1300" b="1" kern="1200" baseline="0" dirty="0" smtClean="0"/>
                  <a:t>(1</a:t>
                </a:r>
                <a:r>
                  <a:rPr lang="ko-KR" altLang="en-US" sz="1300" b="1" kern="1200" baseline="0" dirty="0" smtClean="0"/>
                  <a:t>차 평가 </a:t>
                </a:r>
                <a:r>
                  <a:rPr lang="ko-KR" altLang="en-US" sz="1300" b="1" kern="1200" baseline="0" dirty="0" err="1" smtClean="0"/>
                  <a:t>통과자에</a:t>
                </a:r>
                <a:r>
                  <a:rPr lang="ko-KR" altLang="en-US" sz="1300" b="1" kern="1200" baseline="0" dirty="0" smtClean="0"/>
                  <a:t> 한해 제안서 접수</a:t>
                </a:r>
                <a:r>
                  <a:rPr lang="en-US" altLang="ko-KR" sz="1300" b="1" kern="1200" baseline="0" dirty="0" smtClean="0"/>
                  <a:t>)</a:t>
                </a:r>
                <a:endParaRPr lang="ko-KR" altLang="en-US" sz="1300" b="1" kern="1200" baseline="0" dirty="0"/>
              </a:p>
              <a:p>
                <a:pPr marL="57150" lvl="1" indent="-57150" algn="l" defTabSz="488950" latinLnBrk="1"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altLang="ko-KR" sz="1300" b="1" kern="1200" baseline="0" dirty="0" smtClean="0"/>
                  <a:t>1</a:t>
                </a:r>
                <a:r>
                  <a:rPr lang="ko-KR" altLang="en-US" sz="1300" b="1" kern="1200" baseline="0" dirty="0" smtClean="0"/>
                  <a:t>차 평가결과</a:t>
                </a:r>
                <a:r>
                  <a:rPr lang="en-US" altLang="ko-KR" sz="1300" b="1" kern="1200" baseline="0" dirty="0" smtClean="0"/>
                  <a:t>-</a:t>
                </a:r>
                <a:r>
                  <a:rPr lang="ko-KR" altLang="en-US" sz="1300" b="1" kern="1200" baseline="0" dirty="0" smtClean="0"/>
                  <a:t>사업제안의향서 및 </a:t>
                </a:r>
                <a:r>
                  <a:rPr lang="en-US" altLang="ko-KR" sz="1300" b="1" kern="1200" baseline="0" dirty="0" smtClean="0"/>
                  <a:t>1</a:t>
                </a:r>
                <a:r>
                  <a:rPr lang="ko-KR" altLang="en-US" sz="1300" b="1" kern="1200" baseline="0" dirty="0" smtClean="0"/>
                  <a:t>차 평가서류 접수 마감일로부터 </a:t>
                </a:r>
                <a:r>
                  <a:rPr lang="en-US" altLang="ko-KR" sz="1300" b="1" kern="1200" baseline="0" dirty="0" smtClean="0"/>
                  <a:t>10</a:t>
                </a:r>
                <a:r>
                  <a:rPr lang="ko-KR" altLang="en-US" sz="1300" b="1" kern="1200" baseline="0" dirty="0" err="1" smtClean="0"/>
                  <a:t>일내에</a:t>
                </a:r>
                <a:r>
                  <a:rPr lang="ko-KR" altLang="en-US" sz="1300" b="1" kern="1200" baseline="0" dirty="0" smtClean="0"/>
                  <a:t> 통보</a:t>
                </a:r>
                <a:endParaRPr lang="en-US" altLang="ko-KR" sz="1300" b="1" kern="1200" baseline="0" dirty="0" smtClean="0"/>
              </a:p>
              <a:p>
                <a:pPr marL="57150" lvl="1" indent="-57150" algn="l" defTabSz="488950" latinLnBrk="1"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ko-KR" altLang="en-US" sz="1300" b="1" kern="1200" baseline="0" dirty="0"/>
              </a:p>
              <a:p>
                <a:pPr marL="57150" lvl="1" indent="-57150" algn="l" defTabSz="488950" latinLnBrk="1"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altLang="ko-KR" sz="1300" b="1" kern="1200" baseline="0" dirty="0" smtClean="0"/>
                  <a:t>1</a:t>
                </a:r>
                <a:r>
                  <a:rPr lang="ko-KR" altLang="en-US" sz="1300" b="1" kern="1200" baseline="0" dirty="0" smtClean="0"/>
                  <a:t>차 평가기준</a:t>
                </a:r>
                <a:r>
                  <a:rPr lang="en-US" altLang="ko-KR" sz="1300" b="1" kern="1200" baseline="0" dirty="0" smtClean="0"/>
                  <a:t>:</a:t>
                </a:r>
                <a:r>
                  <a:rPr lang="ko-KR" altLang="en-US" sz="1300" b="1" kern="1200" baseline="0" dirty="0" smtClean="0"/>
                  <a:t>참여예정자 요청 시 제시</a:t>
                </a:r>
                <a:r>
                  <a:rPr lang="en-US" altLang="ko-KR" sz="1300" b="1" kern="1200" baseline="0" dirty="0" smtClean="0"/>
                  <a:t>. </a:t>
                </a:r>
                <a:r>
                  <a:rPr lang="ko-KR" altLang="en-US" sz="1300" b="1" kern="1200" baseline="0" dirty="0" smtClean="0"/>
                  <a:t>사업제안의향서 및 사전적격심사평가 제출자에 한하여 제안서 작성 및 </a:t>
                </a:r>
                <a:r>
                  <a:rPr lang="en-US" altLang="ko-KR" sz="1300" b="1" kern="1200" baseline="0" dirty="0" smtClean="0"/>
                  <a:t>2</a:t>
                </a:r>
                <a:r>
                  <a:rPr lang="ko-KR" altLang="en-US" sz="1300" b="1" kern="1200" baseline="0" dirty="0" smtClean="0"/>
                  <a:t>차 평가에 대한 평가기준 등을 제시</a:t>
                </a:r>
                <a:endParaRPr lang="en-US" altLang="ko-KR" sz="1300" b="1" kern="1200" baseline="0" dirty="0" smtClean="0"/>
              </a:p>
              <a:p>
                <a:pPr marL="57150" lvl="1" indent="-57150" algn="l" defTabSz="488950" latinLnBrk="1"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ko-KR" altLang="en-US" sz="1300" b="1" kern="1200" baseline="0" dirty="0"/>
              </a:p>
              <a:p>
                <a:pPr marL="57150" lvl="1" indent="-57150" algn="l" defTabSz="488950" latinLnBrk="1"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ko-KR" altLang="en-US" sz="1300" b="1" kern="1200" baseline="0" dirty="0" smtClean="0">
                    <a:solidFill>
                      <a:schemeClr val="tx1"/>
                    </a:solidFill>
                  </a:rPr>
                  <a:t>최초제안자 우대 </a:t>
                </a:r>
                <a:r>
                  <a:rPr lang="ko-KR" altLang="en-US" sz="1300" b="1" kern="1200" baseline="0" dirty="0" err="1" smtClean="0">
                    <a:solidFill>
                      <a:schemeClr val="tx1"/>
                    </a:solidFill>
                  </a:rPr>
                  <a:t>점수율</a:t>
                </a:r>
                <a:r>
                  <a:rPr lang="en-US" altLang="ko-KR" sz="1300" b="1" kern="1200" baseline="0" dirty="0" smtClean="0">
                    <a:solidFill>
                      <a:schemeClr val="tx1"/>
                    </a:solidFill>
                  </a:rPr>
                  <a:t>: </a:t>
                </a:r>
                <a:r>
                  <a:rPr lang="ko-KR" altLang="en-US" sz="1300" b="1" kern="1200" baseline="0" dirty="0" smtClean="0">
                    <a:solidFill>
                      <a:schemeClr val="tx1"/>
                    </a:solidFill>
                  </a:rPr>
                  <a:t>총 평가배점의 </a:t>
                </a:r>
                <a:r>
                  <a:rPr lang="en-US" altLang="ko-KR" sz="1300" b="1" kern="1200" baseline="0" dirty="0" smtClean="0">
                    <a:solidFill>
                      <a:schemeClr val="tx1"/>
                    </a:solidFill>
                  </a:rPr>
                  <a:t>3.0%</a:t>
                </a:r>
                <a:r>
                  <a:rPr lang="ko-KR" altLang="en-US" sz="1300" b="1" kern="1200" baseline="0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300" b="1" kern="1200" baseline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그룹 8"/>
            <p:cNvGrpSpPr/>
            <p:nvPr/>
          </p:nvGrpSpPr>
          <p:grpSpPr>
            <a:xfrm>
              <a:off x="239249" y="3711333"/>
              <a:ext cx="2402846" cy="718529"/>
              <a:chOff x="112320" y="4466044"/>
              <a:chExt cx="2402846" cy="718529"/>
            </a:xfrm>
          </p:grpSpPr>
          <p:sp>
            <p:nvSpPr>
              <p:cNvPr id="10" name="모서리가 둥근 직사각형 9"/>
              <p:cNvSpPr/>
              <p:nvPr/>
            </p:nvSpPr>
            <p:spPr>
              <a:xfrm>
                <a:off x="112320" y="4466044"/>
                <a:ext cx="2402846" cy="718529"/>
              </a:xfrm>
              <a:prstGeom prst="round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4681519"/>
                  <a:satOff val="-5839"/>
                  <a:lumOff val="1373"/>
                  <a:alphaOff val="0"/>
                </a:schemeClr>
              </a:fillRef>
              <a:effectRef idx="3">
                <a:schemeClr val="accent2">
                  <a:hueOff val="4681519"/>
                  <a:satOff val="-5839"/>
                  <a:lumOff val="137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모서리가 둥근 직사각형 14"/>
              <p:cNvSpPr/>
              <p:nvPr/>
            </p:nvSpPr>
            <p:spPr>
              <a:xfrm>
                <a:off x="147396" y="4501120"/>
                <a:ext cx="2332694" cy="6483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770" tIns="32385" rIns="64770" bIns="32385" numCol="1" spcCol="1270" anchor="ctr" anchorCtr="0">
                <a:noAutofit/>
              </a:bodyPr>
              <a:lstStyle/>
              <a:p>
                <a:pPr lvl="0" algn="ctr" defTabSz="7556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000" b="1" kern="1200" cap="none" spc="50" baseline="0" dirty="0" smtClean="0">
                    <a:ln w="13500">
                      <a:solidFill>
                        <a:schemeClr val="bg1"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제</a:t>
                </a:r>
                <a:r>
                  <a:rPr lang="en-US" altLang="ko-KR" sz="2000" b="1" kern="1200" cap="none" spc="50" baseline="0" dirty="0" smtClean="0">
                    <a:ln w="13500">
                      <a:solidFill>
                        <a:schemeClr val="bg1"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3</a:t>
                </a:r>
                <a:r>
                  <a:rPr lang="ko-KR" altLang="en-US" sz="2000" b="1" kern="1200" cap="none" spc="50" baseline="0" dirty="0" smtClean="0">
                    <a:ln w="13500">
                      <a:solidFill>
                        <a:schemeClr val="bg1"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자 제안평가에      대한 사항</a:t>
                </a:r>
                <a:endParaRPr lang="ko-KR" altLang="en-US" sz="2000" b="1" kern="1200" cap="none" spc="50" baseline="0" dirty="0">
                  <a:ln w="13500">
                    <a:solidFill>
                      <a:schemeClr val="bg1"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</p:grpSp>
      </p:grpSp>
      <p:grpSp>
        <p:nvGrpSpPr>
          <p:cNvPr id="27" name="그룹 26"/>
          <p:cNvGrpSpPr/>
          <p:nvPr/>
        </p:nvGrpSpPr>
        <p:grpSpPr>
          <a:xfrm>
            <a:off x="0" y="-27384"/>
            <a:ext cx="9906000" cy="1142984"/>
            <a:chOff x="0" y="-27384"/>
            <a:chExt cx="9906000" cy="1142984"/>
          </a:xfrm>
        </p:grpSpPr>
        <p:sp>
          <p:nvSpPr>
            <p:cNvPr id="28" name="순서도: 문서 27"/>
            <p:cNvSpPr/>
            <p:nvPr/>
          </p:nvSpPr>
          <p:spPr>
            <a:xfrm>
              <a:off x="0" y="-27384"/>
              <a:ext cx="9906000" cy="1142984"/>
            </a:xfrm>
            <a:prstGeom prst="flowChartDocumen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9" name="그룹 5"/>
            <p:cNvGrpSpPr/>
            <p:nvPr/>
          </p:nvGrpSpPr>
          <p:grpSpPr>
            <a:xfrm>
              <a:off x="194471" y="188643"/>
              <a:ext cx="6888765" cy="720077"/>
              <a:chOff x="179512" y="116632"/>
              <a:chExt cx="6358861" cy="720077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79512" y="116632"/>
                <a:ext cx="3384377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300" b="1" dirty="0" smtClean="0"/>
                  <a:t>칠곡군 공고 제 </a:t>
                </a:r>
                <a:r>
                  <a:rPr lang="en-US" altLang="ko-KR" sz="1300" b="1" dirty="0" smtClean="0"/>
                  <a:t>2008-338</a:t>
                </a:r>
                <a:r>
                  <a:rPr lang="ko-KR" altLang="en-US" sz="1300" b="1" dirty="0" smtClean="0"/>
                  <a:t>호</a:t>
                </a:r>
                <a:endParaRPr lang="ko-KR" altLang="en-US" sz="1300" b="1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95536" y="472316"/>
                <a:ext cx="309634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300" b="1" dirty="0" smtClean="0"/>
                  <a:t>칠곡군 생활폐기물 처리 민간위탁사업</a:t>
                </a:r>
                <a:endParaRPr lang="ko-KR" altLang="en-US" sz="1300" b="1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442029" y="328878"/>
                <a:ext cx="3096344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r>
                  <a:rPr lang="ko-KR" altLang="en-US" sz="2700" b="1" dirty="0" smtClean="0">
                    <a:ln w="1905">
                      <a:noFill/>
                    </a:ln>
                    <a:solidFill>
                      <a:srgbClr val="0070C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제</a:t>
                </a:r>
                <a:r>
                  <a:rPr lang="en-US" altLang="ko-KR" sz="2700" b="1" dirty="0" smtClean="0">
                    <a:ln w="1905">
                      <a:noFill/>
                    </a:ln>
                    <a:solidFill>
                      <a:srgbClr val="0070C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3</a:t>
                </a:r>
                <a:r>
                  <a:rPr lang="ko-KR" altLang="en-US" sz="2700" b="1" dirty="0" smtClean="0">
                    <a:ln w="1905">
                      <a:noFill/>
                    </a:ln>
                    <a:solidFill>
                      <a:srgbClr val="0070C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자 제안공고</a:t>
                </a:r>
                <a:endParaRPr lang="ko-KR" altLang="en-US" sz="2700" b="1" dirty="0">
                  <a:ln w="1905">
                    <a:noFill/>
                  </a:ln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순서도: 문서 1"/>
          <p:cNvSpPr/>
          <p:nvPr/>
        </p:nvSpPr>
        <p:spPr>
          <a:xfrm>
            <a:off x="0" y="0"/>
            <a:ext cx="9906000" cy="1142984"/>
          </a:xfrm>
          <a:prstGeom prst="flowChartDocumen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순서도: 순차적 액세스 저장소 2"/>
          <p:cNvSpPr/>
          <p:nvPr/>
        </p:nvSpPr>
        <p:spPr>
          <a:xfrm>
            <a:off x="238093" y="428604"/>
            <a:ext cx="571505" cy="571504"/>
          </a:xfrm>
          <a:prstGeom prst="flowChartMagneticTape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881036" y="928670"/>
            <a:ext cx="9024965" cy="7143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59588" y="428609"/>
            <a:ext cx="82509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칠곡군 생활폐기물 민간위탁처리 및 소각시설 추진일정</a:t>
            </a:r>
            <a:endParaRPr lang="ko-KR" altLang="en-US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666720" y="1214422"/>
            <a:ext cx="8572560" cy="1928826"/>
            <a:chOff x="666720" y="1214938"/>
            <a:chExt cx="9038808" cy="2177258"/>
          </a:xfrm>
        </p:grpSpPr>
        <p:sp>
          <p:nvSpPr>
            <p:cNvPr id="12" name="육각형 11"/>
            <p:cNvSpPr/>
            <p:nvPr/>
          </p:nvSpPr>
          <p:spPr>
            <a:xfrm>
              <a:off x="1309662" y="1361986"/>
              <a:ext cx="8395866" cy="2030210"/>
            </a:xfrm>
            <a:prstGeom prst="hexagon">
              <a:avLst>
                <a:gd name="adj" fmla="val 13129"/>
                <a:gd name="vf" fmla="val 115470"/>
              </a:avLst>
            </a:prstGeo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84650" y="1383386"/>
              <a:ext cx="7154630" cy="1928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ko-KR" sz="1400" dirty="0" smtClean="0"/>
                <a:t> 01</a:t>
              </a:r>
              <a:r>
                <a:rPr lang="ko-KR" altLang="en-US" sz="1400" dirty="0" smtClean="0"/>
                <a:t>월 </a:t>
              </a:r>
              <a:r>
                <a:rPr lang="en-US" altLang="ko-KR" sz="1400" dirty="0" smtClean="0"/>
                <a:t>~ 03</a:t>
              </a:r>
              <a:r>
                <a:rPr lang="ko-KR" altLang="en-US" sz="1400" dirty="0" smtClean="0"/>
                <a:t>월 제안서 접수 및 검토</a:t>
              </a:r>
              <a:endParaRPr lang="en-US" altLang="ko-KR" sz="1400" dirty="0" smtClean="0"/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ko-KR" sz="1400" dirty="0" smtClean="0"/>
                <a:t> 03</a:t>
              </a:r>
              <a:r>
                <a:rPr lang="ko-KR" altLang="en-US" sz="1400" dirty="0" smtClean="0"/>
                <a:t>월 </a:t>
              </a:r>
              <a:r>
                <a:rPr lang="en-US" altLang="ko-KR" sz="1400" dirty="0" smtClean="0"/>
                <a:t>~ 05</a:t>
              </a:r>
              <a:r>
                <a:rPr lang="ko-KR" altLang="en-US" sz="1400" dirty="0" smtClean="0"/>
                <a:t>월 군 의회 간담회</a:t>
              </a:r>
              <a:r>
                <a:rPr lang="en-US" altLang="ko-KR" sz="1400" dirty="0" smtClean="0"/>
                <a:t>(2</a:t>
              </a:r>
              <a:r>
                <a:rPr lang="ko-KR" altLang="en-US" sz="1400" dirty="0" smtClean="0"/>
                <a:t>회</a:t>
              </a:r>
              <a:r>
                <a:rPr lang="en-US" altLang="ko-KR" sz="1400" dirty="0" smtClean="0"/>
                <a:t>) </a:t>
              </a:r>
              <a:r>
                <a:rPr lang="ko-KR" altLang="en-US" sz="1400" dirty="0" smtClean="0"/>
                <a:t>후 </a:t>
              </a:r>
              <a:r>
                <a:rPr lang="ko-KR" altLang="en-US" sz="1400" dirty="0" err="1" smtClean="0"/>
                <a:t>타소각업체</a:t>
              </a:r>
              <a:r>
                <a:rPr lang="ko-KR" altLang="en-US" sz="1400" dirty="0" smtClean="0"/>
                <a:t> 견학</a:t>
              </a:r>
              <a:endParaRPr lang="en-US" altLang="ko-KR" sz="1400" dirty="0" smtClean="0"/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ko-KR" sz="1400" dirty="0" smtClean="0"/>
                <a:t> 06</a:t>
              </a:r>
              <a:r>
                <a:rPr lang="ko-KR" altLang="en-US" sz="1400" dirty="0" smtClean="0"/>
                <a:t>월 </a:t>
              </a:r>
              <a:r>
                <a:rPr lang="en-US" altLang="ko-KR" sz="1400" dirty="0" smtClean="0"/>
                <a:t>~ 07</a:t>
              </a:r>
              <a:r>
                <a:rPr lang="ko-KR" altLang="en-US" sz="1400" dirty="0" smtClean="0"/>
                <a:t>월 군 의회 동의안상정 및 동의안 가결</a:t>
              </a:r>
              <a:endParaRPr lang="en-US" altLang="ko-KR" sz="1400" dirty="0" smtClean="0"/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ko-KR" sz="1400" dirty="0" smtClean="0"/>
                <a:t> 08</a:t>
              </a:r>
              <a:r>
                <a:rPr lang="ko-KR" altLang="en-US" sz="1400" dirty="0" smtClean="0"/>
                <a:t>월 </a:t>
              </a:r>
              <a:r>
                <a:rPr lang="en-US" altLang="ko-KR" sz="1400" dirty="0" smtClean="0"/>
                <a:t>~ 09</a:t>
              </a:r>
              <a:r>
                <a:rPr lang="ko-KR" altLang="en-US" sz="1400" dirty="0" smtClean="0"/>
                <a:t>월 제</a:t>
              </a:r>
              <a:r>
                <a:rPr lang="en-US" altLang="ko-KR" sz="1400" dirty="0" smtClean="0"/>
                <a:t>3</a:t>
              </a:r>
              <a:r>
                <a:rPr lang="ko-KR" altLang="en-US" sz="1400" dirty="0" smtClean="0"/>
                <a:t>자  제안공고 및 제안사업에 대한 검토 요청</a:t>
              </a:r>
              <a:r>
                <a:rPr lang="en-US" altLang="ko-KR" sz="1400" dirty="0" smtClean="0"/>
                <a:t>(</a:t>
              </a:r>
              <a:r>
                <a:rPr lang="ko-KR" altLang="en-US" sz="1400" dirty="0" smtClean="0"/>
                <a:t>환경자원공사</a:t>
              </a:r>
              <a:r>
                <a:rPr lang="en-US" altLang="ko-KR" sz="1400" dirty="0" smtClean="0"/>
                <a:t>)</a:t>
              </a: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ko-KR" sz="1400" dirty="0" smtClean="0"/>
                <a:t> 10</a:t>
              </a:r>
              <a:r>
                <a:rPr lang="ko-KR" altLang="en-US" sz="1400" dirty="0" smtClean="0"/>
                <a:t>월 </a:t>
              </a:r>
              <a:r>
                <a:rPr lang="en-US" altLang="ko-KR" sz="1400" dirty="0" smtClean="0"/>
                <a:t>~ 11</a:t>
              </a:r>
              <a:r>
                <a:rPr lang="ko-KR" altLang="en-US" sz="1400" dirty="0" smtClean="0"/>
                <a:t>월 검토결과 적정통보 후 우선협상자 지정 통보 회신 </a:t>
              </a:r>
              <a:endParaRPr lang="en-US" altLang="ko-KR" sz="1400" dirty="0" smtClean="0"/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666720" y="1214938"/>
              <a:ext cx="1143008" cy="792088"/>
            </a:xfrm>
            <a:prstGeom prst="round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lope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/>
                <a:t>2008</a:t>
              </a:r>
              <a:r>
                <a:rPr lang="ko-KR" altLang="en-US" b="1" dirty="0" smtClean="0"/>
                <a:t>년</a:t>
              </a:r>
              <a:endParaRPr lang="ko-KR" altLang="en-US" b="1" dirty="0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666720" y="3214686"/>
            <a:ext cx="8572560" cy="1214446"/>
            <a:chOff x="666720" y="3286124"/>
            <a:chExt cx="8572560" cy="1214446"/>
          </a:xfrm>
        </p:grpSpPr>
        <p:grpSp>
          <p:nvGrpSpPr>
            <p:cNvPr id="15" name="그룹 13"/>
            <p:cNvGrpSpPr/>
            <p:nvPr/>
          </p:nvGrpSpPr>
          <p:grpSpPr>
            <a:xfrm>
              <a:off x="666720" y="3286124"/>
              <a:ext cx="8572560" cy="1214446"/>
              <a:chOff x="666720" y="1916832"/>
              <a:chExt cx="9038808" cy="1214446"/>
            </a:xfrm>
          </p:grpSpPr>
          <p:sp>
            <p:nvSpPr>
              <p:cNvPr id="17" name="육각형 16"/>
              <p:cNvSpPr/>
              <p:nvPr/>
            </p:nvSpPr>
            <p:spPr>
              <a:xfrm>
                <a:off x="1309662" y="2054008"/>
                <a:ext cx="8395866" cy="1077270"/>
              </a:xfrm>
              <a:prstGeom prst="hexagon">
                <a:avLst>
                  <a:gd name="adj" fmla="val 21709"/>
                  <a:gd name="vf" fmla="val 115470"/>
                </a:avLst>
              </a:prstGeom>
              <a:noFill/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" name="모서리가 둥근 직사각형 17"/>
              <p:cNvSpPr/>
              <p:nvPr/>
            </p:nvSpPr>
            <p:spPr>
              <a:xfrm>
                <a:off x="666720" y="1916832"/>
                <a:ext cx="1143008" cy="792088"/>
              </a:xfrm>
              <a:prstGeom prst="roundRect">
                <a:avLst/>
              </a:prstGeom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hardEdge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 smtClean="0"/>
                  <a:t>2009</a:t>
                </a:r>
                <a:r>
                  <a:rPr lang="ko-KR" altLang="en-US" b="1" dirty="0" smtClean="0"/>
                  <a:t>년</a:t>
                </a:r>
                <a:endParaRPr lang="ko-KR" altLang="en-US" b="1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084650" y="3429000"/>
              <a:ext cx="5940184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ko-KR" sz="1400" dirty="0" smtClean="0"/>
                <a:t> 10</a:t>
              </a:r>
              <a:r>
                <a:rPr lang="ko-KR" altLang="en-US" sz="1400" dirty="0" smtClean="0"/>
                <a:t>월 </a:t>
              </a:r>
              <a:r>
                <a:rPr lang="en-US" altLang="ko-KR" sz="1400" dirty="0" smtClean="0"/>
                <a:t>~ 11</a:t>
              </a:r>
              <a:r>
                <a:rPr lang="ko-KR" altLang="en-US" sz="1400" dirty="0" smtClean="0"/>
                <a:t>월  민간위탁사업 </a:t>
              </a:r>
              <a:r>
                <a:rPr lang="en-US" altLang="ko-KR" sz="1400" dirty="0" smtClean="0"/>
                <a:t>1</a:t>
              </a:r>
              <a:r>
                <a:rPr lang="ko-KR" altLang="en-US" sz="1400" dirty="0" smtClean="0"/>
                <a:t>차</a:t>
              </a:r>
              <a:r>
                <a:rPr lang="en-US" altLang="ko-KR" sz="1400" dirty="0" smtClean="0"/>
                <a:t>, 2</a:t>
              </a:r>
              <a:r>
                <a:rPr lang="ko-KR" altLang="en-US" sz="1400" dirty="0" smtClean="0"/>
                <a:t>차</a:t>
              </a:r>
              <a:r>
                <a:rPr lang="en-US" altLang="ko-KR" sz="1400" dirty="0" smtClean="0"/>
                <a:t>, 3</a:t>
              </a:r>
              <a:r>
                <a:rPr lang="ko-KR" altLang="en-US" sz="1400" dirty="0" smtClean="0"/>
                <a:t>차 협약 협의</a:t>
              </a:r>
              <a:endParaRPr lang="en-US" altLang="ko-KR" sz="1400" dirty="0" smtClean="0"/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ko-KR" sz="1400" dirty="0" smtClean="0"/>
                <a:t> 11</a:t>
              </a:r>
              <a:r>
                <a:rPr lang="ko-KR" altLang="en-US" sz="1400" dirty="0" smtClean="0"/>
                <a:t>월            건축허가 완료</a:t>
              </a:r>
              <a:endParaRPr lang="en-US" altLang="ko-KR" sz="1400" dirty="0" smtClean="0"/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ko-KR" sz="1400" dirty="0" smtClean="0"/>
                <a:t> 12</a:t>
              </a:r>
              <a:r>
                <a:rPr lang="ko-KR" altLang="en-US" sz="1400" dirty="0" smtClean="0"/>
                <a:t>월 </a:t>
              </a:r>
              <a:r>
                <a:rPr lang="en-US" altLang="ko-KR" sz="1400" dirty="0" smtClean="0"/>
                <a:t>4</a:t>
              </a:r>
              <a:r>
                <a:rPr lang="ko-KR" altLang="en-US" sz="1400" dirty="0" smtClean="0"/>
                <a:t>일      기계설비 및 건축 계약 착공</a:t>
              </a:r>
              <a:endParaRPr lang="en-US" altLang="ko-KR" sz="1400" dirty="0" smtClean="0"/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666720" y="4581128"/>
            <a:ext cx="8572560" cy="1944786"/>
            <a:chOff x="666720" y="4149080"/>
            <a:chExt cx="8572560" cy="1944786"/>
          </a:xfrm>
        </p:grpSpPr>
        <p:sp>
          <p:nvSpPr>
            <p:cNvPr id="21" name="육각형 20"/>
            <p:cNvSpPr/>
            <p:nvPr/>
          </p:nvSpPr>
          <p:spPr>
            <a:xfrm>
              <a:off x="1238224" y="4211398"/>
              <a:ext cx="8001056" cy="1882468"/>
            </a:xfrm>
            <a:prstGeom prst="hexagon">
              <a:avLst>
                <a:gd name="adj" fmla="val 10688"/>
                <a:gd name="vf" fmla="val 115470"/>
              </a:avLst>
            </a:prstGeom>
            <a:noFill/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666720" y="4149080"/>
              <a:ext cx="1117630" cy="792088"/>
            </a:xfrm>
            <a:prstGeom prst="round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hardEdge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/>
                <a:t>2010</a:t>
              </a:r>
              <a:r>
                <a:rPr lang="ko-KR" altLang="en-US" b="1" dirty="0" smtClean="0"/>
                <a:t>년</a:t>
              </a:r>
              <a:endParaRPr lang="ko-KR" altLang="en-US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95480" y="4282836"/>
              <a:ext cx="6408712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ko-KR" sz="1400" dirty="0" smtClean="0"/>
                <a:t> 11</a:t>
              </a:r>
              <a:r>
                <a:rPr lang="ko-KR" altLang="en-US" sz="1400" dirty="0" smtClean="0"/>
                <a:t>월 </a:t>
              </a:r>
              <a:r>
                <a:rPr lang="en-US" altLang="ko-KR" sz="1400" dirty="0" smtClean="0"/>
                <a:t>11</a:t>
              </a:r>
              <a:r>
                <a:rPr lang="ko-KR" altLang="en-US" sz="1400" dirty="0" smtClean="0"/>
                <a:t>일  ㈜제일에너지 준공 </a:t>
              </a:r>
              <a:r>
                <a:rPr lang="en-US" altLang="ko-KR" sz="1400" dirty="0" smtClean="0"/>
                <a:t>– </a:t>
              </a:r>
              <a:r>
                <a:rPr lang="ko-KR" altLang="en-US" sz="1400" dirty="0" smtClean="0"/>
                <a:t>공사기간 </a:t>
              </a:r>
              <a:r>
                <a:rPr lang="en-US" altLang="ko-KR" sz="1400" dirty="0" smtClean="0"/>
                <a:t>11</a:t>
              </a:r>
              <a:r>
                <a:rPr lang="ko-KR" altLang="en-US" sz="1400" dirty="0" smtClean="0"/>
                <a:t>개월 소요</a:t>
              </a:r>
              <a:endParaRPr lang="en-US" altLang="ko-KR" sz="1400" dirty="0" smtClean="0"/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ko-KR" sz="1400" dirty="0" smtClean="0"/>
                <a:t> 11</a:t>
              </a:r>
              <a:r>
                <a:rPr lang="ko-KR" altLang="en-US" sz="1400" dirty="0" smtClean="0"/>
                <a:t>월 </a:t>
              </a:r>
              <a:r>
                <a:rPr lang="en-US" altLang="ko-KR" sz="1400" dirty="0" smtClean="0"/>
                <a:t>16</a:t>
              </a:r>
              <a:r>
                <a:rPr lang="ko-KR" altLang="en-US" sz="1400" dirty="0" smtClean="0"/>
                <a:t>일  가동 허가 </a:t>
              </a:r>
              <a:endParaRPr lang="en-US" altLang="ko-KR" sz="1400" dirty="0" smtClean="0"/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ko-KR" sz="1400" dirty="0" smtClean="0"/>
                <a:t> 11</a:t>
              </a:r>
              <a:r>
                <a:rPr lang="ko-KR" altLang="en-US" sz="1400" dirty="0" smtClean="0"/>
                <a:t>월 </a:t>
              </a:r>
              <a:r>
                <a:rPr lang="en-US" altLang="ko-KR" sz="1400" dirty="0" smtClean="0"/>
                <a:t>19</a:t>
              </a:r>
              <a:r>
                <a:rPr lang="ko-KR" altLang="en-US" sz="1400" dirty="0" smtClean="0"/>
                <a:t>일  정식 가동 </a:t>
              </a:r>
              <a:endParaRPr lang="en-US" altLang="ko-KR" sz="1400" dirty="0" smtClean="0"/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ko-KR" sz="1400" dirty="0" smtClean="0"/>
                <a:t> 12</a:t>
              </a:r>
              <a:r>
                <a:rPr lang="ko-KR" altLang="en-US" sz="1400" dirty="0" smtClean="0"/>
                <a:t>월 </a:t>
              </a:r>
              <a:r>
                <a:rPr lang="en-US" altLang="ko-KR" sz="1400" dirty="0" smtClean="0"/>
                <a:t>22</a:t>
              </a:r>
              <a:r>
                <a:rPr lang="ko-KR" altLang="en-US" sz="1400" dirty="0" smtClean="0"/>
                <a:t>일  </a:t>
              </a:r>
              <a:r>
                <a:rPr lang="ko-KR" altLang="en-US" sz="1400" dirty="0" smtClean="0">
                  <a:latin typeface="맑은 고딕" pitchFamily="50" charset="-127"/>
                  <a:ea typeface="맑은 고딕" pitchFamily="50" charset="-127"/>
                </a:rPr>
                <a:t>칠곡군 생활쓰레기 </a:t>
              </a:r>
              <a:r>
                <a:rPr lang="en-US" altLang="ko-KR" sz="1400" dirty="0" smtClean="0">
                  <a:latin typeface="맑은 고딕" pitchFamily="50" charset="-127"/>
                  <a:ea typeface="맑은 고딕" pitchFamily="50" charset="-127"/>
                </a:rPr>
                <a:t>10</a:t>
              </a:r>
              <a:r>
                <a:rPr lang="ko-KR" altLang="en-US" sz="1400" dirty="0" smtClean="0">
                  <a:latin typeface="맑은 고딕" pitchFamily="50" charset="-127"/>
                  <a:ea typeface="맑은 고딕" pitchFamily="50" charset="-127"/>
                </a:rPr>
                <a:t>년 위탁처리 </a:t>
              </a:r>
              <a:r>
                <a:rPr lang="ko-KR" altLang="en-US" sz="1400" dirty="0" err="1" smtClean="0">
                  <a:latin typeface="맑은 고딕" pitchFamily="50" charset="-127"/>
                  <a:ea typeface="맑은 고딕" pitchFamily="50" charset="-127"/>
                </a:rPr>
                <a:t>본협약</a:t>
              </a:r>
              <a:r>
                <a:rPr lang="ko-KR" altLang="en-US" sz="1400" dirty="0" smtClean="0">
                  <a:latin typeface="맑은 고딕" pitchFamily="50" charset="-127"/>
                  <a:ea typeface="맑은 고딕" pitchFamily="50" charset="-127"/>
                </a:rPr>
                <a:t> 체결 </a:t>
              </a:r>
              <a:r>
                <a:rPr lang="en-US" altLang="ko-KR" sz="1400" dirty="0" smtClean="0">
                  <a:latin typeface="맑은 고딕" pitchFamily="50" charset="-127"/>
                  <a:ea typeface="맑은 고딕" pitchFamily="50" charset="-127"/>
                </a:rPr>
                <a:t>(115,000</a:t>
              </a:r>
              <a:r>
                <a:rPr lang="ko-KR" altLang="en-US" sz="1400" dirty="0" smtClean="0">
                  <a:latin typeface="맑은 고딕" pitchFamily="50" charset="-127"/>
                  <a:ea typeface="맑은 고딕" pitchFamily="50" charset="-127"/>
                </a:rPr>
                <a:t>원</a:t>
              </a:r>
              <a:r>
                <a:rPr lang="en-US" altLang="ko-KR" sz="1400" dirty="0" smtClean="0">
                  <a:latin typeface="맑은 고딕" pitchFamily="50" charset="-127"/>
                  <a:ea typeface="맑은 고딕" pitchFamily="50" charset="-127"/>
                </a:rPr>
                <a:t>/</a:t>
              </a:r>
              <a:r>
                <a:rPr lang="ko-KR" altLang="en-US" sz="1400" dirty="0" smtClean="0">
                  <a:latin typeface="맑은 고딕" pitchFamily="50" charset="-127"/>
                  <a:ea typeface="맑은 고딕" pitchFamily="50" charset="-127"/>
                </a:rPr>
                <a:t>톤</a:t>
              </a:r>
              <a:r>
                <a:rPr lang="en-US" altLang="ko-KR" sz="1400" dirty="0" smtClean="0"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en-US" altLang="ko-KR" sz="1400" dirty="0" smtClean="0"/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ko-KR" sz="1400" dirty="0" smtClean="0"/>
                <a:t> 12</a:t>
              </a:r>
              <a:r>
                <a:rPr lang="ko-KR" altLang="en-US" sz="1400" dirty="0" smtClean="0"/>
                <a:t>월         칠곡군 왜관관리공단 내  </a:t>
              </a:r>
              <a:r>
                <a:rPr lang="en-US" altLang="ko-KR" sz="1400" dirty="0" smtClean="0"/>
                <a:t>4</a:t>
              </a:r>
              <a:r>
                <a:rPr lang="ko-KR" altLang="en-US" sz="1400" dirty="0" smtClean="0"/>
                <a:t>개 업체와 스팀공급 </a:t>
              </a:r>
              <a:r>
                <a:rPr lang="ko-KR" altLang="en-US" sz="1400" dirty="0" err="1" smtClean="0"/>
                <a:t>본계약</a:t>
              </a:r>
              <a:r>
                <a:rPr lang="ko-KR" altLang="en-US" sz="1400" dirty="0" smtClean="0"/>
                <a:t> 체결 </a:t>
              </a:r>
              <a:endParaRPr lang="en-US" altLang="ko-KR" sz="1400" dirty="0" smtClean="0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C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타원 16"/>
          <p:cNvSpPr>
            <a:spLocks noChangeAspect="1"/>
          </p:cNvSpPr>
          <p:nvPr/>
        </p:nvSpPr>
        <p:spPr>
          <a:xfrm>
            <a:off x="-3048057" y="142852"/>
            <a:ext cx="6500858" cy="6500858"/>
          </a:xfrm>
          <a:prstGeom prst="ellipse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 w="1016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grpSp>
        <p:nvGrpSpPr>
          <p:cNvPr id="2" name="그룹 30"/>
          <p:cNvGrpSpPr/>
          <p:nvPr/>
        </p:nvGrpSpPr>
        <p:grpSpPr>
          <a:xfrm>
            <a:off x="3881430" y="2143116"/>
            <a:ext cx="5643602" cy="1214446"/>
            <a:chOff x="3881430" y="2143116"/>
            <a:chExt cx="5643602" cy="1214446"/>
          </a:xfrm>
          <a:effectLst/>
        </p:grpSpPr>
        <p:sp>
          <p:nvSpPr>
            <p:cNvPr id="23" name="모서리가 둥근 직사각형 22"/>
            <p:cNvSpPr/>
            <p:nvPr/>
          </p:nvSpPr>
          <p:spPr>
            <a:xfrm>
              <a:off x="3881430" y="2143116"/>
              <a:ext cx="5643602" cy="1214446"/>
            </a:xfrm>
            <a:prstGeom prst="roundRect">
              <a:avLst>
                <a:gd name="adj" fmla="val 50000"/>
              </a:avLst>
            </a:prstGeom>
            <a:solidFill>
              <a:schemeClr val="lt1">
                <a:alpha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53953" y="2214554"/>
              <a:ext cx="3860352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추진배경</a:t>
              </a:r>
              <a:endParaRPr lang="en-US" altLang="ko-KR" sz="3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endParaRPr>
            </a:p>
            <a:p>
              <a:r>
                <a:rPr lang="en-US" altLang="ko-KR" sz="32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  </a:t>
              </a:r>
              <a:r>
                <a:rPr lang="en-US" altLang="ko-KR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-</a:t>
              </a:r>
              <a:r>
                <a:rPr lang="ko-KR" altLang="en-US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사업목표 및 계획</a:t>
              </a:r>
              <a:r>
                <a:rPr lang="en-US" altLang="ko-KR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, </a:t>
              </a:r>
              <a:r>
                <a:rPr lang="ko-KR" altLang="en-US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추진경위</a:t>
              </a:r>
              <a:endParaRPr lang="ko-KR" altLang="en-US" sz="2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endParaRPr>
            </a:p>
          </p:txBody>
        </p:sp>
      </p:grpSp>
      <p:grpSp>
        <p:nvGrpSpPr>
          <p:cNvPr id="3" name="그룹 31"/>
          <p:cNvGrpSpPr/>
          <p:nvPr/>
        </p:nvGrpSpPr>
        <p:grpSpPr>
          <a:xfrm>
            <a:off x="3881430" y="3786190"/>
            <a:ext cx="5929353" cy="1214446"/>
            <a:chOff x="3881430" y="3786190"/>
            <a:chExt cx="5929354" cy="1214446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6" name="모서리가 둥근 직사각형 25"/>
            <p:cNvSpPr/>
            <p:nvPr/>
          </p:nvSpPr>
          <p:spPr>
            <a:xfrm>
              <a:off x="3881430" y="3786190"/>
              <a:ext cx="5929354" cy="1214446"/>
            </a:xfrm>
            <a:prstGeom prst="roundRect">
              <a:avLst>
                <a:gd name="adj" fmla="val 50000"/>
              </a:avLst>
            </a:prstGeom>
            <a:solidFill>
              <a:schemeClr val="lt1">
                <a:alpha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69433" y="3857628"/>
              <a:ext cx="3106942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glow rad="101600">
                      <a:srgbClr val="0070C0">
                        <a:alpha val="6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추진과정</a:t>
              </a:r>
              <a:endParaRPr lang="en-US" altLang="ko-KR" sz="3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endParaRPr>
            </a:p>
            <a:p>
              <a:r>
                <a:rPr lang="en-US" altLang="ko-KR" sz="32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glow rad="101600">
                      <a:srgbClr val="0070C0">
                        <a:alpha val="6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  </a:t>
              </a:r>
              <a:r>
                <a:rPr lang="en-US" altLang="ko-KR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glow rad="101600">
                      <a:srgbClr val="0070C0">
                        <a:alpha val="6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-</a:t>
              </a:r>
              <a:r>
                <a:rPr lang="ko-KR" altLang="en-US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glow rad="101600">
                      <a:srgbClr val="0070C0">
                        <a:alpha val="6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추진과정 및</a:t>
              </a:r>
              <a:r>
                <a:rPr lang="en-US" altLang="ko-KR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glow rad="101600">
                      <a:srgbClr val="0070C0">
                        <a:alpha val="6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 </a:t>
              </a:r>
              <a:r>
                <a:rPr lang="ko-KR" altLang="en-US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glow rad="101600">
                      <a:srgbClr val="0070C0">
                        <a:alpha val="6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설치계획</a:t>
              </a:r>
              <a:endParaRPr lang="ko-KR" altLang="en-US" sz="2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endParaRPr>
            </a:p>
          </p:txBody>
        </p:sp>
      </p:grpSp>
      <p:grpSp>
        <p:nvGrpSpPr>
          <p:cNvPr id="5" name="그룹 32"/>
          <p:cNvGrpSpPr/>
          <p:nvPr/>
        </p:nvGrpSpPr>
        <p:grpSpPr>
          <a:xfrm>
            <a:off x="3095612" y="5286388"/>
            <a:ext cx="5929353" cy="1214446"/>
            <a:chOff x="3095612" y="5286388"/>
            <a:chExt cx="5929354" cy="1214446"/>
          </a:xfrm>
        </p:grpSpPr>
        <p:sp>
          <p:nvSpPr>
            <p:cNvPr id="29" name="모서리가 둥근 직사각형 28"/>
            <p:cNvSpPr/>
            <p:nvPr/>
          </p:nvSpPr>
          <p:spPr>
            <a:xfrm>
              <a:off x="3095612" y="5286388"/>
              <a:ext cx="5929354" cy="1214446"/>
            </a:xfrm>
            <a:prstGeom prst="roundRect">
              <a:avLst>
                <a:gd name="adj" fmla="val 50000"/>
              </a:avLst>
            </a:prstGeom>
            <a:solidFill>
              <a:schemeClr val="lt1">
                <a:alpha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22990" y="5356771"/>
              <a:ext cx="4641015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기대효과</a:t>
              </a:r>
              <a:endParaRPr lang="en-US" altLang="ko-KR" sz="3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endParaRPr>
            </a:p>
            <a:p>
              <a:r>
                <a:rPr lang="en-US" altLang="ko-KR" sz="32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  </a:t>
              </a:r>
              <a:r>
                <a:rPr lang="en-US" altLang="ko-KR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- </a:t>
              </a:r>
              <a:r>
                <a:rPr lang="ko-KR" altLang="en-US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사업성과</a:t>
              </a:r>
              <a:r>
                <a:rPr lang="en-US" altLang="ko-KR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, </a:t>
              </a:r>
              <a:r>
                <a:rPr lang="ko-KR" altLang="en-US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발전전략</a:t>
              </a:r>
              <a:r>
                <a:rPr lang="en-US" altLang="ko-KR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, VISION </a:t>
              </a:r>
              <a:r>
                <a:rPr lang="ko-KR" altLang="en-US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제시 </a:t>
              </a:r>
            </a:p>
          </p:txBody>
        </p:sp>
      </p:grpSp>
      <p:sp>
        <p:nvSpPr>
          <p:cNvPr id="18" name="타원 17"/>
          <p:cNvSpPr>
            <a:spLocks noChangeAspect="1"/>
          </p:cNvSpPr>
          <p:nvPr/>
        </p:nvSpPr>
        <p:spPr>
          <a:xfrm>
            <a:off x="-2333674" y="785794"/>
            <a:ext cx="5200686" cy="5200686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2407" y="277279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white">
                      <a:lumMod val="50000"/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uhaus 93" pitchFamily="82" charset="0"/>
              </a:rPr>
              <a:t>CONTENTS</a:t>
            </a:r>
            <a:endParaRPr lang="ko-KR" altLang="en-US" sz="3600" dirty="0" smtClean="0">
              <a:solidFill>
                <a:prstClr val="black"/>
              </a:solidFill>
              <a:effectLst>
                <a:glow rad="101600">
                  <a:prstClr val="white">
                    <a:lumMod val="50000"/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2238359" y="785794"/>
            <a:ext cx="559558" cy="559558"/>
          </a:xfrm>
          <a:prstGeom prst="ellipse">
            <a:avLst/>
          </a:prstGeom>
          <a:solidFill>
            <a:srgbClr val="FFCC00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7" name="그룹 29"/>
          <p:cNvGrpSpPr/>
          <p:nvPr/>
        </p:nvGrpSpPr>
        <p:grpSpPr>
          <a:xfrm>
            <a:off x="3024173" y="500042"/>
            <a:ext cx="5715041" cy="1214446"/>
            <a:chOff x="3024174" y="500042"/>
            <a:chExt cx="5715040" cy="1214446"/>
          </a:xfrm>
          <a:effectLst/>
        </p:grpSpPr>
        <p:sp>
          <p:nvSpPr>
            <p:cNvPr id="20" name="모서리가 둥근 직사각형 19"/>
            <p:cNvSpPr/>
            <p:nvPr/>
          </p:nvSpPr>
          <p:spPr>
            <a:xfrm>
              <a:off x="3024174" y="500042"/>
              <a:ext cx="5715040" cy="1214446"/>
            </a:xfrm>
            <a:prstGeom prst="roundRect">
              <a:avLst>
                <a:gd name="adj" fmla="val 50000"/>
              </a:avLst>
            </a:prstGeom>
            <a:solidFill>
              <a:schemeClr val="lt1">
                <a:alpha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09925" y="571480"/>
              <a:ext cx="4474301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폐기물 발생 및 처리 현황</a:t>
              </a:r>
              <a:endParaRPr lang="en-US" altLang="ko-KR" sz="3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endParaRPr>
            </a:p>
            <a:p>
              <a:r>
                <a:rPr lang="en-US" altLang="ko-KR" sz="32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  </a:t>
              </a:r>
              <a:r>
                <a:rPr lang="en-US" altLang="ko-KR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-</a:t>
              </a:r>
              <a:r>
                <a:rPr lang="ko-KR" altLang="en-US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칠곡군 현황</a:t>
              </a:r>
              <a:endParaRPr lang="ko-KR" altLang="en-US" sz="2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endParaRPr>
            </a:p>
          </p:txBody>
        </p:sp>
      </p:grpSp>
      <p:sp>
        <p:nvSpPr>
          <p:cNvPr id="22" name="타원 21"/>
          <p:cNvSpPr>
            <a:spLocks noChangeAspect="1"/>
          </p:cNvSpPr>
          <p:nvPr/>
        </p:nvSpPr>
        <p:spPr>
          <a:xfrm>
            <a:off x="-2619428" y="526520"/>
            <a:ext cx="5760000" cy="5760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prstClr val="white"/>
              </a:solidFill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3178998" y="2428868"/>
            <a:ext cx="559558" cy="559558"/>
          </a:xfrm>
          <a:prstGeom prst="ellipse">
            <a:avLst/>
          </a:prstGeom>
          <a:solidFill>
            <a:srgbClr val="92D050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3113958" y="3978315"/>
            <a:ext cx="559558" cy="559558"/>
          </a:xfrm>
          <a:prstGeom prst="ellipse">
            <a:avLst/>
          </a:prstGeom>
          <a:solidFill>
            <a:srgbClr val="FF66FF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2309796" y="5357826"/>
            <a:ext cx="559558" cy="55955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" name="갈매기형 수장 24"/>
          <p:cNvSpPr/>
          <p:nvPr/>
        </p:nvSpPr>
        <p:spPr>
          <a:xfrm>
            <a:off x="8553400" y="4149080"/>
            <a:ext cx="648072" cy="504056"/>
          </a:xfrm>
          <a:prstGeom prst="chevron">
            <a:avLst>
              <a:gd name="adj" fmla="val 62076"/>
            </a:avLst>
          </a:prstGeom>
          <a:solidFill>
            <a:srgbClr val="FF66FF"/>
          </a:solidFill>
          <a:ln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순서도: 문서 1"/>
          <p:cNvSpPr/>
          <p:nvPr/>
        </p:nvSpPr>
        <p:spPr>
          <a:xfrm>
            <a:off x="0" y="0"/>
            <a:ext cx="9906000" cy="1142984"/>
          </a:xfrm>
          <a:prstGeom prst="flowChartDocument">
            <a:avLst/>
          </a:prstGeom>
          <a:solidFill>
            <a:srgbClr val="FF99F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순서도: 순차적 액세스 저장소 2"/>
          <p:cNvSpPr/>
          <p:nvPr/>
        </p:nvSpPr>
        <p:spPr>
          <a:xfrm>
            <a:off x="238093" y="428604"/>
            <a:ext cx="571505" cy="571504"/>
          </a:xfrm>
          <a:prstGeom prst="flowChartMagneticTape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881036" y="928670"/>
            <a:ext cx="9024965" cy="7143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59588" y="428609"/>
            <a:ext cx="14927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추진과정</a:t>
            </a:r>
            <a:endParaRPr lang="ko-KR" altLang="en-US" sz="23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488504" y="1451125"/>
            <a:ext cx="7344816" cy="2097523"/>
            <a:chOff x="416496" y="1340768"/>
            <a:chExt cx="7344816" cy="2097523"/>
          </a:xfrm>
        </p:grpSpPr>
        <p:sp>
          <p:nvSpPr>
            <p:cNvPr id="6" name="직사각형 5"/>
            <p:cNvSpPr/>
            <p:nvPr/>
          </p:nvSpPr>
          <p:spPr>
            <a:xfrm>
              <a:off x="416496" y="1340768"/>
              <a:ext cx="7344816" cy="50405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/>
                <a:t>폐기물처리시설 설치의 큰 비용 부담으로 인한 사업자 유치</a:t>
              </a:r>
              <a:endParaRPr lang="ko-KR" alt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6496" y="1868631"/>
              <a:ext cx="734481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600" dirty="0" smtClean="0"/>
                <a:t>늘어나는 쓰레기의 효율적인 처리를 위해 민간위탁처리가 필요했으나 약 </a:t>
              </a:r>
              <a:r>
                <a:rPr lang="en-US" altLang="ko-KR" sz="1600" dirty="0" smtClean="0"/>
                <a:t>130</a:t>
              </a:r>
              <a:r>
                <a:rPr lang="ko-KR" altLang="en-US" sz="1600" dirty="0" smtClean="0"/>
                <a:t>억 이상의 자본금 투자할 사업자 유치가 쉽지 않았음</a:t>
              </a:r>
              <a:r>
                <a:rPr lang="en-US" altLang="ko-KR" sz="1600" dirty="0" smtClean="0"/>
                <a:t>. (</a:t>
              </a:r>
              <a:r>
                <a:rPr lang="ko-KR" altLang="en-US" sz="1600" dirty="0" smtClean="0"/>
                <a:t>스팀시설비 별도</a:t>
              </a:r>
              <a:r>
                <a:rPr lang="en-US" altLang="ko-KR" sz="1600" dirty="0" smtClean="0"/>
                <a:t>)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600" dirty="0" smtClean="0"/>
                <a:t>칠곡군의 폐기물 매립으로 인한 </a:t>
              </a:r>
              <a:r>
                <a:rPr lang="en-US" altLang="ko-KR" sz="1600" dirty="0" smtClean="0"/>
                <a:t>2</a:t>
              </a:r>
              <a:r>
                <a:rPr lang="ko-KR" altLang="en-US" sz="1600" dirty="0" smtClean="0"/>
                <a:t>차 환경오염</a:t>
              </a:r>
              <a:r>
                <a:rPr lang="en-US" altLang="ko-KR" sz="1600" dirty="0" smtClean="0"/>
                <a:t>, </a:t>
              </a:r>
              <a:r>
                <a:rPr lang="ko-KR" altLang="en-US" sz="1600" dirty="0" smtClean="0"/>
                <a:t>매립장 관리 유지를 염려해오던  ㈜제일에너지 대표 최재현의 민간위탁처리 제안으로 문제 해결</a:t>
              </a:r>
              <a:endParaRPr lang="ko-KR" altLang="en-US" sz="1600" dirty="0"/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2144688" y="3717032"/>
            <a:ext cx="7272808" cy="2026076"/>
            <a:chOff x="2144688" y="3573016"/>
            <a:chExt cx="7272808" cy="2026076"/>
          </a:xfrm>
        </p:grpSpPr>
        <p:sp>
          <p:nvSpPr>
            <p:cNvPr id="26" name="직사각형 25"/>
            <p:cNvSpPr/>
            <p:nvPr/>
          </p:nvSpPr>
          <p:spPr>
            <a:xfrm>
              <a:off x="2144688" y="3573016"/>
              <a:ext cx="7200800" cy="50405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/>
                <a:t>㈜제일에너지가 민간위탁처리업체로 선정되기까지의 과정</a:t>
              </a:r>
              <a:endParaRPr lang="ko-KR" altLang="en-US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44688" y="4077072"/>
              <a:ext cx="7272808" cy="15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600" dirty="0" smtClean="0"/>
                <a:t>민간위탁처리사업을 위해 제안서를 제출한다 해도 처리업체로 선정된다는 보장이 없기에 </a:t>
              </a:r>
              <a:r>
                <a:rPr lang="ko-KR" altLang="en-US" sz="1600" dirty="0" err="1" smtClean="0"/>
                <a:t>지자체와</a:t>
              </a:r>
              <a:r>
                <a:rPr lang="ko-KR" altLang="en-US" sz="1600" dirty="0" smtClean="0"/>
                <a:t> 지방의회 그리고 관계자를 대상으로 두 차례에 걸친 설명회 및 선진견학</a:t>
              </a:r>
              <a:r>
                <a:rPr lang="en-US" altLang="ko-KR" sz="1600" dirty="0" smtClean="0"/>
                <a:t>, </a:t>
              </a:r>
              <a:r>
                <a:rPr lang="ko-KR" altLang="en-US" sz="1600" dirty="0" smtClean="0"/>
                <a:t>그리고 </a:t>
              </a:r>
              <a:r>
                <a:rPr lang="en-US" altLang="ko-KR" sz="1600" dirty="0" smtClean="0"/>
                <a:t>‘</a:t>
              </a:r>
              <a:r>
                <a:rPr lang="ko-KR" altLang="en-US" sz="1600" dirty="0" smtClean="0"/>
                <a:t>제</a:t>
              </a:r>
              <a:r>
                <a:rPr lang="en-US" altLang="ko-KR" sz="1600" dirty="0" smtClean="0"/>
                <a:t>3</a:t>
              </a:r>
              <a:r>
                <a:rPr lang="ko-KR" altLang="en-US" sz="1600" dirty="0" smtClean="0"/>
                <a:t>자 제안공고</a:t>
              </a:r>
              <a:r>
                <a:rPr lang="en-US" altLang="ko-KR" sz="1600" dirty="0" smtClean="0"/>
                <a:t>’</a:t>
              </a:r>
              <a:r>
                <a:rPr lang="ko-KR" altLang="en-US" sz="1600" dirty="0" smtClean="0"/>
                <a:t>등을 통해 사업능력 및 사업의 필요성</a:t>
              </a:r>
              <a:r>
                <a:rPr lang="en-US" altLang="ko-KR" sz="1600" dirty="0" smtClean="0"/>
                <a:t>, </a:t>
              </a:r>
              <a:r>
                <a:rPr lang="ko-KR" altLang="en-US" sz="1600" dirty="0" smtClean="0"/>
                <a:t>예산절감</a:t>
              </a:r>
              <a:r>
                <a:rPr lang="en-US" altLang="ko-KR" sz="1600" dirty="0" smtClean="0"/>
                <a:t>, </a:t>
              </a:r>
              <a:r>
                <a:rPr lang="ko-KR" altLang="en-US" sz="1600" dirty="0" err="1" smtClean="0"/>
                <a:t>운영체체</a:t>
              </a:r>
              <a:r>
                <a:rPr lang="ko-KR" altLang="en-US" sz="1600" dirty="0" smtClean="0"/>
                <a:t> 등 모든 부분에 있어 효율적임을 인정받게 됨</a:t>
              </a:r>
              <a:r>
                <a:rPr lang="en-US" altLang="ko-KR" sz="1600" dirty="0" smtClean="0"/>
                <a:t>. </a:t>
              </a:r>
              <a:r>
                <a:rPr lang="ko-KR" altLang="en-US" sz="1600" dirty="0" smtClean="0"/>
                <a:t>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순서도: 문서 1"/>
          <p:cNvSpPr/>
          <p:nvPr/>
        </p:nvSpPr>
        <p:spPr>
          <a:xfrm>
            <a:off x="0" y="0"/>
            <a:ext cx="9906000" cy="1142984"/>
          </a:xfrm>
          <a:prstGeom prst="flowChartDocument">
            <a:avLst/>
          </a:prstGeom>
          <a:solidFill>
            <a:srgbClr val="FF99F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순서도: 순차적 액세스 저장소 2"/>
          <p:cNvSpPr/>
          <p:nvPr/>
        </p:nvSpPr>
        <p:spPr>
          <a:xfrm>
            <a:off x="238093" y="428604"/>
            <a:ext cx="571505" cy="571504"/>
          </a:xfrm>
          <a:prstGeom prst="flowChartMagneticTape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881036" y="928670"/>
            <a:ext cx="9024965" cy="7143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59588" y="428609"/>
            <a:ext cx="14927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추진과정</a:t>
            </a:r>
            <a:endParaRPr lang="ko-KR" altLang="en-US" sz="23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488504" y="1508591"/>
            <a:ext cx="9145016" cy="1704385"/>
            <a:chOff x="2288704" y="3429000"/>
            <a:chExt cx="7272808" cy="1704385"/>
          </a:xfrm>
        </p:grpSpPr>
        <p:sp>
          <p:nvSpPr>
            <p:cNvPr id="10" name="직사각형 9"/>
            <p:cNvSpPr/>
            <p:nvPr/>
          </p:nvSpPr>
          <p:spPr>
            <a:xfrm>
              <a:off x="2288704" y="3429000"/>
              <a:ext cx="7200800" cy="50405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/>
                <a:t>폐기물처리시설 부지확보 </a:t>
              </a:r>
              <a:r>
                <a:rPr lang="en-US" altLang="ko-KR" b="1" dirty="0" smtClean="0"/>
                <a:t>(</a:t>
              </a:r>
              <a:r>
                <a:rPr lang="ko-KR" altLang="en-US" b="1" dirty="0" smtClean="0"/>
                <a:t>시설 측면</a:t>
              </a:r>
              <a:r>
                <a:rPr lang="en-US" altLang="ko-KR" b="1" dirty="0" smtClean="0"/>
                <a:t>)</a:t>
              </a:r>
              <a:endParaRPr lang="ko-KR" alt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8704" y="3933056"/>
              <a:ext cx="72728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600" dirty="0" smtClean="0"/>
                <a:t>민원이 없는 부지확보와 소각으로 인한 </a:t>
              </a:r>
              <a:r>
                <a:rPr lang="ko-KR" altLang="en-US" sz="1600" dirty="0" err="1" smtClean="0"/>
                <a:t>폐열을</a:t>
              </a:r>
              <a:r>
                <a:rPr lang="ko-KR" altLang="en-US" sz="1600" dirty="0" smtClean="0"/>
                <a:t> 공급할 수 있는 위치선정에 가장 중점을 두었음</a:t>
              </a:r>
              <a:r>
                <a:rPr lang="en-US" altLang="ko-KR" sz="1600" dirty="0" smtClean="0"/>
                <a:t>.</a:t>
              </a:r>
              <a:r>
                <a:rPr lang="ko-KR" altLang="en-US" sz="1600" dirty="0" smtClean="0"/>
                <a:t> 적절한 장소로 </a:t>
              </a:r>
              <a:r>
                <a:rPr lang="ko-KR" altLang="en-US" sz="1600" dirty="0" err="1" smtClean="0"/>
                <a:t>종중</a:t>
              </a:r>
              <a:r>
                <a:rPr lang="ko-KR" altLang="en-US" sz="1600" dirty="0" smtClean="0"/>
                <a:t> 부지 매입을 하게 되었고</a:t>
              </a:r>
              <a:r>
                <a:rPr lang="en-US" altLang="ko-KR" sz="1600" dirty="0" smtClean="0"/>
                <a:t>, </a:t>
              </a:r>
              <a:r>
                <a:rPr lang="ko-KR" altLang="en-US" sz="1600" dirty="0" err="1" smtClean="0"/>
                <a:t>종중의</a:t>
              </a:r>
              <a:r>
                <a:rPr lang="ko-KR" altLang="en-US" sz="1600" dirty="0" smtClean="0"/>
                <a:t> </a:t>
              </a:r>
              <a:r>
                <a:rPr lang="en-US" altLang="ko-KR" sz="1600" dirty="0" smtClean="0"/>
                <a:t>33</a:t>
              </a:r>
              <a:r>
                <a:rPr lang="ko-KR" altLang="en-US" sz="1600" dirty="0" smtClean="0"/>
                <a:t>명 동의를 받는데 어려움이 있었음</a:t>
              </a:r>
              <a:r>
                <a:rPr lang="en-US" altLang="ko-KR" sz="1600" dirty="0" smtClean="0"/>
                <a:t>.</a:t>
              </a:r>
              <a:endParaRPr lang="ko-KR" altLang="en-US" sz="1600" dirty="0"/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344488" y="3284985"/>
            <a:ext cx="5760640" cy="3024336"/>
            <a:chOff x="488504" y="1635062"/>
            <a:chExt cx="7272808" cy="1577914"/>
          </a:xfrm>
        </p:grpSpPr>
        <p:sp>
          <p:nvSpPr>
            <p:cNvPr id="16" name="직사각형 15"/>
            <p:cNvSpPr/>
            <p:nvPr/>
          </p:nvSpPr>
          <p:spPr>
            <a:xfrm>
              <a:off x="488504" y="1635062"/>
              <a:ext cx="7200800" cy="26298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/>
                <a:t>칠곡군 생활폐기물의 안정적 처리에 대한 신뢰성</a:t>
              </a:r>
              <a:endParaRPr lang="ko-KR" alt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504" y="2012647"/>
              <a:ext cx="72728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600" dirty="0" smtClean="0"/>
                <a:t>민간업체 운영 도중 사업이 중단되거나 근로자의 노조설립으로 인한 가동 중단에  대한 </a:t>
              </a:r>
              <a:r>
                <a:rPr lang="ko-KR" altLang="en-US" sz="1600" dirty="0" err="1" smtClean="0"/>
                <a:t>지차제의</a:t>
              </a:r>
              <a:r>
                <a:rPr lang="ko-KR" altLang="en-US" sz="1600" dirty="0" smtClean="0"/>
                <a:t> 염려가 있었으나 칠곡군의 음식물쓰레기를 </a:t>
              </a:r>
              <a:r>
                <a:rPr lang="en-US" altLang="ko-KR" sz="1600" dirty="0" smtClean="0"/>
                <a:t>8</a:t>
              </a:r>
              <a:r>
                <a:rPr lang="ko-KR" altLang="en-US" sz="1600" dirty="0" smtClean="0"/>
                <a:t>년째 안정적으로 처리하고 있어 신뢰를 얻고 있으며</a:t>
              </a:r>
              <a:r>
                <a:rPr lang="en-US" altLang="ko-KR" sz="1600" dirty="0" smtClean="0"/>
                <a:t>, </a:t>
              </a:r>
              <a:r>
                <a:rPr lang="ko-KR" altLang="en-US" sz="1600" dirty="0" smtClean="0"/>
                <a:t>만약 운영이 중단될 경우를 대비해 인근 소각업체를 </a:t>
              </a:r>
              <a:r>
                <a:rPr lang="ko-KR" altLang="en-US" sz="1600" dirty="0" err="1" smtClean="0"/>
                <a:t>재위탁처리</a:t>
              </a:r>
              <a:r>
                <a:rPr lang="ko-KR" altLang="en-US" sz="1600" dirty="0" smtClean="0"/>
                <a:t> 보증업체로 선정하였음</a:t>
              </a:r>
              <a:r>
                <a:rPr lang="en-US" altLang="ko-KR" sz="1600" dirty="0" smtClean="0"/>
                <a:t>.</a:t>
              </a:r>
              <a:endParaRPr lang="ko-KR" altLang="en-US" sz="1600" dirty="0"/>
            </a:p>
          </p:txBody>
        </p:sp>
      </p:grpSp>
      <p:pic>
        <p:nvPicPr>
          <p:cNvPr id="18" name="그림 17" descr="DSC029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6971" y="3264700"/>
            <a:ext cx="4056589" cy="340466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C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>
            <a:off x="71439" y="2928934"/>
            <a:ext cx="9739347" cy="2500330"/>
            <a:chOff x="1159271" y="3571876"/>
            <a:chExt cx="7651381" cy="3071834"/>
          </a:xfrm>
        </p:grpSpPr>
        <p:sp>
          <p:nvSpPr>
            <p:cNvPr id="27" name="타원 26"/>
            <p:cNvSpPr>
              <a:spLocks noChangeAspect="1"/>
            </p:cNvSpPr>
            <p:nvPr/>
          </p:nvSpPr>
          <p:spPr>
            <a:xfrm>
              <a:off x="1159271" y="3571876"/>
              <a:ext cx="7651381" cy="3071834"/>
            </a:xfrm>
            <a:prstGeom prst="ellipse">
              <a:avLst/>
            </a:prstGeom>
            <a:gradFill>
              <a:gsLst>
                <a:gs pos="0">
                  <a:schemeClr val="accent1">
                    <a:tint val="50000"/>
                    <a:satMod val="300000"/>
                    <a:alpha val="3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</a:gradFill>
            <a:ln w="101600"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>
              <a:spLocks noChangeAspect="1"/>
            </p:cNvSpPr>
            <p:nvPr/>
          </p:nvSpPr>
          <p:spPr>
            <a:xfrm>
              <a:off x="1802213" y="3929066"/>
              <a:ext cx="6351209" cy="1771662"/>
            </a:xfrm>
            <a:prstGeom prst="ellipse">
              <a:avLst/>
            </a:prstGeom>
            <a:gradFill>
              <a:gsLst>
                <a:gs pos="0">
                  <a:schemeClr val="lt1">
                    <a:tint val="80000"/>
                    <a:satMod val="300000"/>
                    <a:alpha val="50000"/>
                  </a:schemeClr>
                </a:gs>
                <a:gs pos="100000">
                  <a:schemeClr val="lt1">
                    <a:shade val="30000"/>
                    <a:satMod val="200000"/>
                  </a:schemeClr>
                </a:gs>
              </a:gsLst>
            </a:gra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 dirty="0"/>
            </a:p>
          </p:txBody>
        </p:sp>
        <p:sp>
          <p:nvSpPr>
            <p:cNvPr id="30" name="타원 29"/>
            <p:cNvSpPr>
              <a:spLocks noChangeAspect="1"/>
            </p:cNvSpPr>
            <p:nvPr/>
          </p:nvSpPr>
          <p:spPr>
            <a:xfrm>
              <a:off x="1516461" y="3714752"/>
              <a:ext cx="6910523" cy="2428892"/>
            </a:xfrm>
            <a:prstGeom prst="ellipse">
              <a:avLst/>
            </a:prstGeom>
            <a:noFill/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 dirty="0"/>
            </a:p>
          </p:txBody>
        </p:sp>
      </p:grpSp>
      <p:sp>
        <p:nvSpPr>
          <p:cNvPr id="29" name="타원 28"/>
          <p:cNvSpPr/>
          <p:nvPr/>
        </p:nvSpPr>
        <p:spPr>
          <a:xfrm>
            <a:off x="1952604" y="4857760"/>
            <a:ext cx="785818" cy="785818"/>
          </a:xfrm>
          <a:prstGeom prst="ellipse">
            <a:avLst/>
          </a:prstGeom>
          <a:solidFill>
            <a:srgbClr val="FFCC00">
              <a:alpha val="30000"/>
            </a:srgb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/>
          <p:cNvSpPr/>
          <p:nvPr/>
        </p:nvSpPr>
        <p:spPr>
          <a:xfrm>
            <a:off x="7953397" y="2857496"/>
            <a:ext cx="500067" cy="500066"/>
          </a:xfrm>
          <a:prstGeom prst="ellipse">
            <a:avLst/>
          </a:prstGeom>
          <a:solidFill>
            <a:srgbClr val="92D050">
              <a:alpha val="30000"/>
            </a:srgb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/>
          <p:cNvSpPr/>
          <p:nvPr/>
        </p:nvSpPr>
        <p:spPr>
          <a:xfrm>
            <a:off x="6953265" y="4012450"/>
            <a:ext cx="630995" cy="630996"/>
          </a:xfrm>
          <a:prstGeom prst="ellipse">
            <a:avLst/>
          </a:prstGeom>
          <a:solidFill>
            <a:srgbClr val="FF66FF">
              <a:alpha val="30000"/>
            </a:srgb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/>
          <p:cNvSpPr/>
          <p:nvPr/>
        </p:nvSpPr>
        <p:spPr>
          <a:xfrm>
            <a:off x="1523975" y="3012318"/>
            <a:ext cx="559558" cy="559558"/>
          </a:xfrm>
          <a:prstGeom prst="ellipse">
            <a:avLst/>
          </a:prstGeom>
          <a:solidFill>
            <a:srgbClr val="66FFFF">
              <a:alpha val="30000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>
            <a:spLocks noChangeAspect="1"/>
          </p:cNvSpPr>
          <p:nvPr/>
        </p:nvSpPr>
        <p:spPr>
          <a:xfrm rot="4170468">
            <a:off x="603860" y="4149985"/>
            <a:ext cx="558000" cy="558000"/>
          </a:xfrm>
          <a:prstGeom prst="ellipse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>
            <a:spLocks noChangeAspect="1"/>
          </p:cNvSpPr>
          <p:nvPr/>
        </p:nvSpPr>
        <p:spPr>
          <a:xfrm rot="4170468">
            <a:off x="5961711" y="4578612"/>
            <a:ext cx="558000" cy="558000"/>
          </a:xfrm>
          <a:prstGeom prst="ellipse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>
            <a:spLocks noChangeAspect="1"/>
          </p:cNvSpPr>
          <p:nvPr/>
        </p:nvSpPr>
        <p:spPr>
          <a:xfrm rot="4170468">
            <a:off x="8747794" y="4149985"/>
            <a:ext cx="558000" cy="558000"/>
          </a:xfrm>
          <a:prstGeom prst="ellipse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1037" y="1571615"/>
            <a:ext cx="81868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HY동녘B" pitchFamily="18" charset="-127"/>
                <a:ea typeface="HY동녘B" pitchFamily="18" charset="-127"/>
              </a:rPr>
              <a:t>폐기물 처리시설 최적화 방안</a:t>
            </a:r>
            <a:endParaRPr lang="ko-KR" alt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31230" y="3143249"/>
            <a:ext cx="4493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주식회사 제일에너지</a:t>
            </a:r>
            <a:endParaRPr lang="ko-KR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동녘M" pitchFamily="18" charset="-127"/>
              <a:ea typeface="HY동녘M" pitchFamily="18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238356" y="3143248"/>
            <a:ext cx="785818" cy="640700"/>
            <a:chOff x="1452538" y="5572116"/>
            <a:chExt cx="984361" cy="802577"/>
          </a:xfrm>
        </p:grpSpPr>
        <p:sp>
          <p:nvSpPr>
            <p:cNvPr id="16" name="타원 15"/>
            <p:cNvSpPr/>
            <p:nvPr/>
          </p:nvSpPr>
          <p:spPr>
            <a:xfrm>
              <a:off x="1549605" y="5572116"/>
              <a:ext cx="796288" cy="796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effectLst/>
              </a:endParaRPr>
            </a:p>
          </p:txBody>
        </p:sp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52538" y="5572140"/>
              <a:ext cx="984361" cy="802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3" grpId="0" animBg="1"/>
      <p:bldP spid="2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순서도: 문서 1"/>
          <p:cNvSpPr/>
          <p:nvPr/>
        </p:nvSpPr>
        <p:spPr>
          <a:xfrm>
            <a:off x="0" y="0"/>
            <a:ext cx="9906000" cy="1142984"/>
          </a:xfrm>
          <a:prstGeom prst="flowChartDocument">
            <a:avLst/>
          </a:prstGeom>
          <a:solidFill>
            <a:srgbClr val="FF99F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순서도: 순차적 액세스 저장소 2"/>
          <p:cNvSpPr/>
          <p:nvPr/>
        </p:nvSpPr>
        <p:spPr>
          <a:xfrm>
            <a:off x="238093" y="428604"/>
            <a:ext cx="571505" cy="571504"/>
          </a:xfrm>
          <a:prstGeom prst="flowChartMagneticTape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881036" y="928670"/>
            <a:ext cx="9024965" cy="7143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59588" y="428609"/>
            <a:ext cx="546495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추진과정 </a:t>
            </a:r>
            <a:r>
              <a:rPr lang="en-US" altLang="ko-KR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– </a:t>
            </a:r>
            <a:r>
              <a:rPr lang="ko-KR" altLang="en-US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설치계획 </a:t>
            </a:r>
            <a:r>
              <a:rPr lang="en-US" altLang="ko-KR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/ </a:t>
            </a:r>
            <a:r>
              <a:rPr lang="ko-KR" altLang="en-US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전문가 검토의견</a:t>
            </a:r>
            <a:endParaRPr lang="ko-KR" altLang="en-US" sz="23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776536" y="1268760"/>
          <a:ext cx="8280919" cy="525658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728192"/>
                <a:gridCol w="5328592"/>
                <a:gridCol w="1224135"/>
              </a:tblGrid>
              <a:tr h="409216">
                <a:tc>
                  <a:txBody>
                    <a:bodyPr/>
                    <a:lstStyle/>
                    <a:p>
                      <a:pPr algn="ctr" latinLnBrk="1"/>
                      <a:endParaRPr lang="ko-KR" altLang="en-US" sz="1500" baseline="0" dirty="0"/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aseline="0" dirty="0" smtClean="0"/>
                        <a:t>환경자원공사 검토의견</a:t>
                      </a:r>
                      <a:endParaRPr lang="ko-KR" altLang="en-US" sz="1500" baseline="0" dirty="0"/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aseline="0" dirty="0" smtClean="0"/>
                        <a:t>적정여부</a:t>
                      </a:r>
                      <a:endParaRPr lang="ko-KR" altLang="en-US" sz="1500" baseline="0" dirty="0"/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1656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aseline="0" dirty="0" smtClean="0"/>
                        <a:t>가격의 적정성</a:t>
                      </a:r>
                      <a:endParaRPr lang="en-US" altLang="ko-KR" sz="1500" baseline="0" dirty="0" smtClean="0"/>
                    </a:p>
                    <a:p>
                      <a:pPr algn="ctr" latinLnBrk="1"/>
                      <a:r>
                        <a:rPr lang="en-US" altLang="ko-KR" sz="1500" baseline="0" dirty="0" smtClean="0"/>
                        <a:t>(</a:t>
                      </a:r>
                      <a:r>
                        <a:rPr lang="ko-KR" altLang="en-US" sz="1500" baseline="0" dirty="0" smtClean="0"/>
                        <a:t>톤당</a:t>
                      </a:r>
                      <a:r>
                        <a:rPr lang="en-US" altLang="ko-KR" sz="1500" baseline="0" dirty="0" smtClean="0"/>
                        <a:t>)</a:t>
                      </a:r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500" b="1" baseline="0" dirty="0" smtClean="0">
                          <a:solidFill>
                            <a:srgbClr val="0066FF"/>
                          </a:solidFill>
                        </a:rPr>
                        <a:t>제일에너지 제안가격</a:t>
                      </a:r>
                      <a:r>
                        <a:rPr lang="en-US" altLang="ko-KR" sz="1500" b="1" baseline="0" dirty="0" smtClean="0">
                          <a:solidFill>
                            <a:srgbClr val="0066FF"/>
                          </a:solidFill>
                        </a:rPr>
                        <a:t>: 132,000</a:t>
                      </a:r>
                      <a:r>
                        <a:rPr lang="ko-KR" altLang="en-US" sz="1500" b="1" baseline="0" dirty="0" smtClean="0">
                          <a:solidFill>
                            <a:srgbClr val="0066FF"/>
                          </a:solidFill>
                        </a:rPr>
                        <a:t>원</a:t>
                      </a:r>
                      <a:endParaRPr lang="en-US" altLang="ko-KR" sz="1500" b="1" baseline="0" dirty="0" smtClean="0">
                        <a:solidFill>
                          <a:srgbClr val="0066FF"/>
                        </a:solidFill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500" b="1" baseline="0" dirty="0" smtClean="0">
                          <a:solidFill>
                            <a:srgbClr val="FF0000"/>
                          </a:solidFill>
                        </a:rPr>
                        <a:t>타지자체 </a:t>
                      </a:r>
                      <a:r>
                        <a:rPr lang="en-US" altLang="ko-KR" sz="1500" b="1" baseline="0" dirty="0" smtClean="0">
                          <a:solidFill>
                            <a:srgbClr val="FF0000"/>
                          </a:solidFill>
                        </a:rPr>
                        <a:t>:150,000~190,000</a:t>
                      </a:r>
                      <a:r>
                        <a:rPr lang="ko-KR" altLang="en-US" sz="1500" b="1" baseline="0" dirty="0" smtClean="0">
                          <a:solidFill>
                            <a:srgbClr val="FF0000"/>
                          </a:solidFill>
                        </a:rPr>
                        <a:t>원 </a:t>
                      </a:r>
                      <a:r>
                        <a:rPr lang="en-US" altLang="ko-KR" sz="1500" b="1" baseline="0" dirty="0" smtClean="0">
                          <a:solidFill>
                            <a:srgbClr val="FF0000"/>
                          </a:solidFill>
                        </a:rPr>
                        <a:t>(2008</a:t>
                      </a:r>
                      <a:r>
                        <a:rPr lang="ko-KR" altLang="en-US" sz="1500" b="1" baseline="0" dirty="0" smtClean="0">
                          <a:solidFill>
                            <a:srgbClr val="FF0000"/>
                          </a:solidFill>
                        </a:rPr>
                        <a:t>년 </a:t>
                      </a:r>
                      <a:r>
                        <a:rPr lang="en-US" altLang="ko-KR" sz="1500" b="1" baseline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ko-KR" altLang="en-US" sz="1500" b="1" baseline="0" dirty="0" smtClean="0">
                          <a:solidFill>
                            <a:srgbClr val="FF0000"/>
                          </a:solidFill>
                        </a:rPr>
                        <a:t>월 현재</a:t>
                      </a:r>
                      <a:r>
                        <a:rPr lang="en-US" altLang="ko-KR" sz="1500" b="1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ko-KR" altLang="en-US" sz="15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aseline="0" dirty="0" smtClean="0"/>
                        <a:t>적정</a:t>
                      </a:r>
                      <a:endParaRPr lang="ko-KR" altLang="en-US" sz="1500" baseline="0" dirty="0"/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329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aseline="0" dirty="0" smtClean="0"/>
                        <a:t>운영인원</a:t>
                      </a:r>
                      <a:endParaRPr lang="ko-KR" altLang="en-US" sz="1500" baseline="0" dirty="0"/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aseline="0" dirty="0" smtClean="0"/>
                        <a:t>기술력 전문가를 확보 운영</a:t>
                      </a:r>
                      <a:endParaRPr lang="ko-KR" altLang="en-US" sz="1500" baseline="0" dirty="0"/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aseline="0" dirty="0" smtClean="0"/>
                        <a:t>적정</a:t>
                      </a:r>
                      <a:endParaRPr lang="ko-KR" altLang="en-US" sz="1500" baseline="0" dirty="0"/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7138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aseline="0" dirty="0" smtClean="0"/>
                        <a:t>소각시설 용량</a:t>
                      </a:r>
                      <a:endParaRPr lang="ko-KR" altLang="en-US" sz="1500" baseline="0" dirty="0"/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aseline="0" dirty="0" smtClean="0"/>
                        <a:t>폐기물관리법의 시설기준과 </a:t>
                      </a:r>
                      <a:endParaRPr lang="en-US" altLang="ko-KR" sz="1500" baseline="0" dirty="0" smtClean="0"/>
                    </a:p>
                    <a:p>
                      <a:pPr algn="ctr" latinLnBrk="1"/>
                      <a:r>
                        <a:rPr lang="ko-KR" altLang="en-US" sz="1500" baseline="0" dirty="0" smtClean="0"/>
                        <a:t>보관기준에 적합함</a:t>
                      </a:r>
                      <a:endParaRPr lang="ko-KR" altLang="en-US" sz="1500" baseline="0" dirty="0"/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aseline="0" dirty="0" smtClean="0"/>
                        <a:t>적합</a:t>
                      </a:r>
                      <a:endParaRPr lang="ko-KR" altLang="en-US" sz="1500" baseline="0" dirty="0"/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329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aseline="0" dirty="0" smtClean="0"/>
                        <a:t>방지시설</a:t>
                      </a:r>
                      <a:endParaRPr lang="ko-KR" altLang="en-US" sz="1500" baseline="0" dirty="0"/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aseline="0" dirty="0" smtClean="0"/>
                        <a:t>효율 및 성능은 성능검사에 적정</a:t>
                      </a:r>
                      <a:endParaRPr lang="ko-KR" altLang="en-US" sz="1500" baseline="0" dirty="0"/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aseline="0" dirty="0" smtClean="0"/>
                        <a:t>적정</a:t>
                      </a:r>
                      <a:endParaRPr lang="ko-KR" altLang="en-US" sz="1500" baseline="0" dirty="0"/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801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aseline="0" dirty="0" err="1" smtClean="0"/>
                        <a:t>폐열</a:t>
                      </a:r>
                      <a:r>
                        <a:rPr lang="ko-KR" altLang="en-US" sz="1500" baseline="0" dirty="0" smtClean="0"/>
                        <a:t> 재이용</a:t>
                      </a:r>
                      <a:endParaRPr lang="ko-KR" altLang="en-US" sz="1500" baseline="0" dirty="0"/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aseline="0" dirty="0" err="1" smtClean="0"/>
                        <a:t>폐열의</a:t>
                      </a:r>
                      <a:r>
                        <a:rPr lang="ko-KR" altLang="en-US" sz="1500" baseline="0" dirty="0" smtClean="0"/>
                        <a:t> 에너지 재활용에 따른 </a:t>
                      </a:r>
                      <a:endParaRPr lang="en-US" altLang="ko-KR" sz="1500" baseline="0" dirty="0" smtClean="0"/>
                    </a:p>
                    <a:p>
                      <a:pPr algn="ctr" latinLnBrk="1"/>
                      <a:r>
                        <a:rPr lang="ko-KR" altLang="en-US" sz="1500" baseline="0" dirty="0" smtClean="0"/>
                        <a:t>원가절감 및 방법 적정</a:t>
                      </a:r>
                      <a:endParaRPr lang="ko-KR" altLang="en-US" sz="1500" baseline="0" dirty="0"/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aseline="0" dirty="0" smtClean="0"/>
                        <a:t>적정</a:t>
                      </a:r>
                      <a:endParaRPr lang="ko-KR" altLang="en-US" sz="1500" baseline="0" dirty="0"/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7138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aseline="0" dirty="0" smtClean="0"/>
                        <a:t>배출허용기준</a:t>
                      </a:r>
                      <a:endParaRPr lang="ko-KR" altLang="en-US" sz="1500" baseline="0" dirty="0"/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aseline="0" dirty="0" smtClean="0"/>
                        <a:t>2010</a:t>
                      </a:r>
                      <a:r>
                        <a:rPr lang="ko-KR" altLang="en-US" sz="1500" baseline="0" dirty="0" smtClean="0"/>
                        <a:t>년 이후 강화된 </a:t>
                      </a:r>
                      <a:endParaRPr lang="en-US" altLang="ko-KR" sz="1500" baseline="0" dirty="0" smtClean="0"/>
                    </a:p>
                    <a:p>
                      <a:pPr algn="ctr" latinLnBrk="1"/>
                      <a:r>
                        <a:rPr lang="ko-KR" altLang="en-US" sz="1500" baseline="0" dirty="0" smtClean="0"/>
                        <a:t>배출허용기준 적용</a:t>
                      </a:r>
                      <a:endParaRPr lang="ko-KR" altLang="en-US" sz="1500" baseline="0" dirty="0"/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aseline="0" dirty="0" smtClean="0"/>
                        <a:t>기준강화</a:t>
                      </a:r>
                      <a:endParaRPr lang="ko-KR" altLang="en-US" sz="1500" baseline="0" dirty="0"/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0929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aseline="0" dirty="0" smtClean="0"/>
                        <a:t>기타사항</a:t>
                      </a:r>
                      <a:endParaRPr lang="ko-KR" altLang="en-US" sz="1500" baseline="0" dirty="0"/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500" baseline="0" dirty="0" smtClean="0"/>
                        <a:t>-</a:t>
                      </a:r>
                      <a:r>
                        <a:rPr lang="ko-KR" altLang="en-US" sz="1500" baseline="0" dirty="0" smtClean="0"/>
                        <a:t>업체의 제안단가 </a:t>
                      </a:r>
                      <a:r>
                        <a:rPr lang="ko-KR" altLang="en-US" sz="1500" baseline="0" dirty="0" err="1" smtClean="0"/>
                        <a:t>변경시</a:t>
                      </a:r>
                      <a:r>
                        <a:rPr lang="ko-KR" altLang="en-US" sz="1500" baseline="0" dirty="0" smtClean="0"/>
                        <a:t> 물가변동만으로 적용</a:t>
                      </a:r>
                      <a:endParaRPr lang="en-US" altLang="ko-KR" sz="1500" baseline="0" dirty="0" smtClean="0"/>
                    </a:p>
                    <a:p>
                      <a:pPr algn="l" latinLnBrk="1"/>
                      <a:endParaRPr lang="en-US" altLang="ko-KR" sz="1500" baseline="0" dirty="0" smtClean="0"/>
                    </a:p>
                    <a:p>
                      <a:pPr algn="l" latinLnBrk="1"/>
                      <a:r>
                        <a:rPr lang="en-US" altLang="ko-KR" sz="1500" baseline="0" dirty="0" smtClean="0"/>
                        <a:t>-</a:t>
                      </a:r>
                      <a:r>
                        <a:rPr lang="ko-KR" altLang="en-US" sz="1500" baseline="0" dirty="0" err="1" smtClean="0"/>
                        <a:t>위수탁시</a:t>
                      </a:r>
                      <a:r>
                        <a:rPr lang="ko-KR" altLang="en-US" sz="1500" baseline="0" dirty="0" smtClean="0"/>
                        <a:t> 대상폐기물은 칠곡군에서 발생하는 모든 성상의 폐기물로 함</a:t>
                      </a:r>
                      <a:r>
                        <a:rPr lang="en-US" altLang="ko-KR" sz="1500" baseline="0" dirty="0" smtClean="0"/>
                        <a:t>.</a:t>
                      </a:r>
                      <a:endParaRPr lang="ko-KR" altLang="en-US" sz="1500" baseline="0" dirty="0"/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aseline="0" dirty="0" smtClean="0"/>
                        <a:t>반영</a:t>
                      </a:r>
                      <a:endParaRPr lang="ko-KR" altLang="en-US" sz="1500" baseline="0" dirty="0"/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순서도: 문서 1"/>
          <p:cNvSpPr/>
          <p:nvPr/>
        </p:nvSpPr>
        <p:spPr>
          <a:xfrm>
            <a:off x="0" y="0"/>
            <a:ext cx="9906000" cy="1142984"/>
          </a:xfrm>
          <a:prstGeom prst="flowChartDocument">
            <a:avLst/>
          </a:prstGeom>
          <a:solidFill>
            <a:srgbClr val="FF99F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순서도: 순차적 액세스 저장소 2"/>
          <p:cNvSpPr/>
          <p:nvPr/>
        </p:nvSpPr>
        <p:spPr>
          <a:xfrm>
            <a:off x="238093" y="428604"/>
            <a:ext cx="571505" cy="571504"/>
          </a:xfrm>
          <a:prstGeom prst="flowChartMagneticTape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881036" y="928670"/>
            <a:ext cx="9024965" cy="7143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59588" y="428609"/>
            <a:ext cx="49808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㈜제일에너지 소각시설</a:t>
            </a:r>
            <a:r>
              <a:rPr lang="en-US" altLang="ko-KR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운영현황</a:t>
            </a:r>
            <a:endParaRPr lang="ko-KR" altLang="en-US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523845" y="1265688"/>
            <a:ext cx="8965659" cy="5187648"/>
            <a:chOff x="523845" y="1265688"/>
            <a:chExt cx="8965659" cy="5187648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523845" y="1265688"/>
              <a:ext cx="8965659" cy="5187648"/>
            </a:xfrm>
            <a:prstGeom prst="roundRect">
              <a:avLst>
                <a:gd name="adj" fmla="val 5741"/>
              </a:avLst>
            </a:prstGeom>
            <a:solidFill>
              <a:srgbClr val="FFF3FF"/>
            </a:solidFill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tIns="0" bIns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ko-KR" altLang="en-US" sz="1300" b="1" dirty="0">
                  <a:effectLst/>
                  <a:latin typeface="HY그래픽M" pitchFamily="18" charset="-127"/>
                  <a:ea typeface="HY그래픽M" pitchFamily="18" charset="-127"/>
                </a:rPr>
                <a:t>가</a:t>
              </a:r>
              <a:r>
                <a:rPr lang="en-US" altLang="ko-KR" sz="1300" b="1" dirty="0">
                  <a:effectLst/>
                  <a:latin typeface="HY그래픽M" pitchFamily="18" charset="-127"/>
                  <a:ea typeface="HY그래픽M" pitchFamily="18" charset="-127"/>
                </a:rPr>
                <a:t>. </a:t>
              </a:r>
              <a:r>
                <a:rPr lang="ko-KR" altLang="en-US" sz="1300" b="1" dirty="0" err="1">
                  <a:effectLst/>
                  <a:latin typeface="HY그래픽M" pitchFamily="18" charset="-127"/>
                  <a:ea typeface="HY그래픽M" pitchFamily="18" charset="-127"/>
                </a:rPr>
                <a:t>시설명</a:t>
              </a:r>
              <a:r>
                <a:rPr lang="ko-KR" altLang="en-US" sz="1300" b="1" dirty="0">
                  <a:effectLst/>
                  <a:latin typeface="HY그래픽M" pitchFamily="18" charset="-127"/>
                  <a:ea typeface="HY그래픽M" pitchFamily="18" charset="-127"/>
                </a:rPr>
                <a:t> </a:t>
              </a:r>
              <a:r>
                <a:rPr lang="en-US" altLang="ko-KR" sz="1300" b="1" dirty="0">
                  <a:effectLst/>
                  <a:latin typeface="HY그래픽M" pitchFamily="18" charset="-127"/>
                  <a:ea typeface="HY그래픽M" pitchFamily="18" charset="-127"/>
                </a:rPr>
                <a:t>: </a:t>
              </a:r>
              <a:r>
                <a:rPr lang="ko-KR" altLang="en-US" sz="1300" b="1" dirty="0" smtClean="0">
                  <a:effectLst/>
                  <a:latin typeface="HY그래픽M" pitchFamily="18" charset="-127"/>
                  <a:ea typeface="HY그래픽M" pitchFamily="18" charset="-127"/>
                </a:rPr>
                <a:t>폐기물 </a:t>
              </a:r>
              <a:r>
                <a:rPr lang="ko-KR" altLang="en-US" sz="1300" b="1" dirty="0">
                  <a:effectLst/>
                  <a:latin typeface="HY그래픽M" pitchFamily="18" charset="-127"/>
                  <a:ea typeface="HY그래픽M" pitchFamily="18" charset="-127"/>
                </a:rPr>
                <a:t>소각시설</a:t>
              </a:r>
            </a:p>
            <a:p>
              <a:pPr algn="l">
                <a:lnSpc>
                  <a:spcPct val="140000"/>
                </a:lnSpc>
              </a:pPr>
              <a:endParaRPr lang="ko-KR" altLang="en-US" sz="1300" b="1" dirty="0">
                <a:effectLst/>
                <a:latin typeface="HY그래픽M" pitchFamily="18" charset="-127"/>
                <a:ea typeface="HY그래픽M" pitchFamily="18" charset="-127"/>
              </a:endParaRPr>
            </a:p>
            <a:p>
              <a:pPr algn="l">
                <a:lnSpc>
                  <a:spcPct val="140000"/>
                </a:lnSpc>
              </a:pPr>
              <a:r>
                <a:rPr lang="ko-KR" altLang="en-US" sz="1300" b="1" dirty="0">
                  <a:effectLst/>
                  <a:latin typeface="HY그래픽M" pitchFamily="18" charset="-127"/>
                  <a:ea typeface="HY그래픽M" pitchFamily="18" charset="-127"/>
                </a:rPr>
                <a:t>나</a:t>
              </a:r>
              <a:r>
                <a:rPr lang="en-US" altLang="ko-KR" sz="1300" b="1" dirty="0">
                  <a:effectLst/>
                  <a:latin typeface="HY그래픽M" pitchFamily="18" charset="-127"/>
                  <a:ea typeface="HY그래픽M" pitchFamily="18" charset="-127"/>
                </a:rPr>
                <a:t>. </a:t>
              </a:r>
              <a:r>
                <a:rPr lang="ko-KR" altLang="en-US" sz="1300" b="1" dirty="0">
                  <a:effectLst/>
                  <a:latin typeface="HY그래픽M" pitchFamily="18" charset="-127"/>
                  <a:ea typeface="HY그래픽M" pitchFamily="18" charset="-127"/>
                </a:rPr>
                <a:t>위   치 </a:t>
              </a:r>
              <a:r>
                <a:rPr lang="en-US" altLang="ko-KR" sz="1300" b="1" dirty="0">
                  <a:effectLst/>
                  <a:latin typeface="HY그래픽M" pitchFamily="18" charset="-127"/>
                  <a:ea typeface="HY그래픽M" pitchFamily="18" charset="-127"/>
                </a:rPr>
                <a:t>: </a:t>
              </a:r>
              <a:r>
                <a:rPr lang="ko-KR" altLang="en-US" sz="1300" b="1" dirty="0">
                  <a:effectLst/>
                  <a:latin typeface="HY그래픽M" pitchFamily="18" charset="-127"/>
                  <a:ea typeface="HY그래픽M" pitchFamily="18" charset="-127"/>
                </a:rPr>
                <a:t>경상북도 칠곡군 </a:t>
              </a:r>
              <a:r>
                <a:rPr lang="ko-KR" altLang="en-US" sz="1300" b="1" dirty="0" err="1">
                  <a:effectLst/>
                  <a:latin typeface="HY그래픽M" pitchFamily="18" charset="-127"/>
                  <a:ea typeface="HY그래픽M" pitchFamily="18" charset="-127"/>
                </a:rPr>
                <a:t>왜관읍</a:t>
              </a:r>
              <a:r>
                <a:rPr lang="ko-KR" altLang="en-US" sz="1300" b="1" dirty="0">
                  <a:effectLst/>
                  <a:latin typeface="HY그래픽M" pitchFamily="18" charset="-127"/>
                  <a:ea typeface="HY그래픽M" pitchFamily="18" charset="-127"/>
                </a:rPr>
                <a:t> </a:t>
              </a:r>
              <a:r>
                <a:rPr lang="ko-KR" altLang="en-US" sz="1300" b="1" dirty="0" err="1">
                  <a:effectLst/>
                  <a:latin typeface="HY그래픽M" pitchFamily="18" charset="-127"/>
                  <a:ea typeface="HY그래픽M" pitchFamily="18" charset="-127"/>
                </a:rPr>
                <a:t>금산리</a:t>
              </a:r>
              <a:r>
                <a:rPr lang="ko-KR" altLang="en-US" sz="1300" b="1" dirty="0">
                  <a:effectLst/>
                  <a:latin typeface="HY그래픽M" pitchFamily="18" charset="-127"/>
                  <a:ea typeface="HY그래픽M" pitchFamily="18" charset="-127"/>
                </a:rPr>
                <a:t> </a:t>
              </a:r>
              <a:r>
                <a:rPr lang="en-US" altLang="ko-KR" sz="1300" b="1" dirty="0">
                  <a:effectLst/>
                  <a:latin typeface="HY그래픽M" pitchFamily="18" charset="-127"/>
                  <a:ea typeface="HY그래픽M" pitchFamily="18" charset="-127"/>
                </a:rPr>
                <a:t>475-3</a:t>
              </a:r>
              <a:r>
                <a:rPr lang="ko-KR" altLang="en-US" sz="1300" b="1" dirty="0">
                  <a:effectLst/>
                  <a:latin typeface="HY그래픽M" pitchFamily="18" charset="-127"/>
                  <a:ea typeface="HY그래픽M" pitchFamily="18" charset="-127"/>
                </a:rPr>
                <a:t>번지 외 </a:t>
              </a:r>
              <a:r>
                <a:rPr lang="en-US" altLang="ko-KR" sz="1300" b="1" dirty="0">
                  <a:effectLst/>
                  <a:latin typeface="HY그래픽M" pitchFamily="18" charset="-127"/>
                  <a:ea typeface="HY그래픽M" pitchFamily="18" charset="-127"/>
                </a:rPr>
                <a:t>2</a:t>
              </a:r>
              <a:r>
                <a:rPr lang="ko-KR" altLang="en-US" sz="1300" b="1" dirty="0">
                  <a:effectLst/>
                  <a:latin typeface="HY그래픽M" pitchFamily="18" charset="-127"/>
                  <a:ea typeface="HY그래픽M" pitchFamily="18" charset="-127"/>
                </a:rPr>
                <a:t>필지</a:t>
              </a:r>
            </a:p>
            <a:p>
              <a:pPr algn="l">
                <a:lnSpc>
                  <a:spcPct val="140000"/>
                </a:lnSpc>
              </a:pPr>
              <a:endParaRPr lang="ko-KR" altLang="en-US" sz="1300" b="1" dirty="0">
                <a:effectLst/>
                <a:latin typeface="HY그래픽M" pitchFamily="18" charset="-127"/>
                <a:ea typeface="HY그래픽M" pitchFamily="18" charset="-127"/>
              </a:endParaRPr>
            </a:p>
            <a:p>
              <a:pPr algn="l">
                <a:lnSpc>
                  <a:spcPct val="140000"/>
                </a:lnSpc>
              </a:pPr>
              <a:r>
                <a:rPr lang="ko-KR" altLang="en-US" sz="1300" b="1" dirty="0">
                  <a:effectLst/>
                  <a:latin typeface="HY그래픽M" pitchFamily="18" charset="-127"/>
                  <a:ea typeface="HY그래픽M" pitchFamily="18" charset="-127"/>
                </a:rPr>
                <a:t>다</a:t>
              </a:r>
              <a:r>
                <a:rPr lang="en-US" altLang="ko-KR" sz="1300" b="1" dirty="0">
                  <a:effectLst/>
                  <a:latin typeface="HY그래픽M" pitchFamily="18" charset="-127"/>
                  <a:ea typeface="HY그래픽M" pitchFamily="18" charset="-127"/>
                </a:rPr>
                <a:t>. </a:t>
              </a:r>
              <a:r>
                <a:rPr lang="ko-KR" altLang="en-US" sz="1300" b="1" dirty="0" err="1">
                  <a:effectLst/>
                  <a:latin typeface="HY그래픽M" pitchFamily="18" charset="-127"/>
                  <a:ea typeface="HY그래픽M" pitchFamily="18" charset="-127"/>
                </a:rPr>
                <a:t>규</a:t>
              </a:r>
              <a:r>
                <a:rPr lang="ko-KR" altLang="en-US" sz="1300" b="1" dirty="0">
                  <a:effectLst/>
                  <a:latin typeface="HY그래픽M" pitchFamily="18" charset="-127"/>
                  <a:ea typeface="HY그래픽M" pitchFamily="18" charset="-127"/>
                </a:rPr>
                <a:t>   모 </a:t>
              </a:r>
            </a:p>
            <a:p>
              <a:pPr algn="l">
                <a:lnSpc>
                  <a:spcPct val="140000"/>
                </a:lnSpc>
              </a:pPr>
              <a:r>
                <a:rPr lang="ko-KR" altLang="en-US" sz="1300" b="1" dirty="0">
                  <a:effectLst/>
                  <a:latin typeface="HY그래픽M" pitchFamily="18" charset="-127"/>
                  <a:ea typeface="HY그래픽M" pitchFamily="18" charset="-127"/>
                </a:rPr>
                <a:t>     ▶ 소각설비  </a:t>
              </a:r>
              <a:r>
                <a:rPr lang="en-US" altLang="ko-KR" sz="1300" b="1" dirty="0">
                  <a:effectLst/>
                  <a:latin typeface="HY그래픽M" pitchFamily="18" charset="-127"/>
                  <a:ea typeface="HY그래픽M" pitchFamily="18" charset="-127"/>
                </a:rPr>
                <a:t>:  93.6</a:t>
              </a:r>
              <a:r>
                <a:rPr lang="ko-KR" altLang="en-US" sz="1300" b="1" dirty="0">
                  <a:effectLst/>
                  <a:latin typeface="HY그래픽M" pitchFamily="18" charset="-127"/>
                  <a:ea typeface="HY그래픽M" pitchFamily="18" charset="-127"/>
                </a:rPr>
                <a:t>톤</a:t>
              </a:r>
              <a:r>
                <a:rPr lang="en-US" altLang="ko-KR" sz="1300" b="1" dirty="0">
                  <a:effectLst/>
                  <a:latin typeface="HY그래픽M" pitchFamily="18" charset="-127"/>
                  <a:ea typeface="HY그래픽M" pitchFamily="18" charset="-127"/>
                </a:rPr>
                <a:t>/</a:t>
              </a:r>
              <a:r>
                <a:rPr lang="ko-KR" altLang="en-US" sz="1300" b="1" dirty="0" smtClean="0">
                  <a:effectLst/>
                  <a:latin typeface="HY그래픽M" pitchFamily="18" charset="-127"/>
                  <a:ea typeface="HY그래픽M" pitchFamily="18" charset="-127"/>
                </a:rPr>
                <a:t>일 </a:t>
              </a:r>
              <a:r>
                <a:rPr lang="en-US" altLang="ko-KR" sz="1300" b="1" dirty="0" smtClean="0">
                  <a:effectLst/>
                  <a:latin typeface="HY그래픽M" pitchFamily="18" charset="-127"/>
                  <a:ea typeface="HY그래픽M" pitchFamily="18" charset="-127"/>
                </a:rPr>
                <a:t>(</a:t>
              </a:r>
              <a:r>
                <a:rPr lang="ko-KR" altLang="en-US" sz="1300" b="1" dirty="0" err="1" smtClean="0">
                  <a:effectLst/>
                  <a:latin typeface="HY그래픽M" pitchFamily="18" charset="-127"/>
                  <a:ea typeface="HY그래픽M" pitchFamily="18" charset="-127"/>
                </a:rPr>
                <a:t>스토커</a:t>
              </a:r>
              <a:r>
                <a:rPr lang="ko-KR" altLang="en-US" sz="1300" b="1" dirty="0" smtClean="0">
                  <a:effectLst/>
                  <a:latin typeface="HY그래픽M" pitchFamily="18" charset="-127"/>
                  <a:ea typeface="HY그래픽M" pitchFamily="18" charset="-127"/>
                </a:rPr>
                <a:t> 소각방식</a:t>
              </a:r>
              <a:r>
                <a:rPr lang="en-US" altLang="ko-KR" sz="1300" b="1" dirty="0">
                  <a:effectLst/>
                  <a:latin typeface="HY그래픽M" pitchFamily="18" charset="-127"/>
                  <a:ea typeface="HY그래픽M" pitchFamily="18" charset="-127"/>
                </a:rPr>
                <a:t>)</a:t>
              </a:r>
            </a:p>
            <a:p>
              <a:pPr algn="l">
                <a:lnSpc>
                  <a:spcPct val="140000"/>
                </a:lnSpc>
              </a:pPr>
              <a:r>
                <a:rPr lang="en-US" altLang="ko-KR" sz="1300" b="1" dirty="0">
                  <a:effectLst/>
                  <a:latin typeface="HY그래픽M" pitchFamily="18" charset="-127"/>
                  <a:ea typeface="HY그래픽M" pitchFamily="18" charset="-127"/>
                </a:rPr>
                <a:t>     ▶ </a:t>
              </a:r>
              <a:r>
                <a:rPr lang="ko-KR" altLang="en-US" sz="1300" b="1" dirty="0" err="1">
                  <a:effectLst/>
                  <a:latin typeface="HY그래픽M" pitchFamily="18" charset="-127"/>
                  <a:ea typeface="HY그래픽M" pitchFamily="18" charset="-127"/>
                </a:rPr>
                <a:t>폐열회수설비</a:t>
              </a:r>
              <a:r>
                <a:rPr lang="ko-KR" altLang="en-US" sz="1300" b="1" dirty="0">
                  <a:effectLst/>
                  <a:latin typeface="HY그래픽M" pitchFamily="18" charset="-127"/>
                  <a:ea typeface="HY그래픽M" pitchFamily="18" charset="-127"/>
                </a:rPr>
                <a:t> </a:t>
              </a:r>
              <a:r>
                <a:rPr lang="en-US" altLang="ko-KR" sz="1300" b="1" dirty="0">
                  <a:effectLst/>
                  <a:latin typeface="HY그래픽M" pitchFamily="18" charset="-127"/>
                  <a:ea typeface="HY그래픽M" pitchFamily="18" charset="-127"/>
                </a:rPr>
                <a:t>: </a:t>
              </a:r>
              <a:r>
                <a:rPr lang="ko-KR" altLang="en-US" sz="1300" b="1" dirty="0" err="1" smtClean="0">
                  <a:effectLst/>
                  <a:latin typeface="HY그래픽M" pitchFamily="18" charset="-127"/>
                  <a:ea typeface="HY그래픽M" pitchFamily="18" charset="-127"/>
                </a:rPr>
                <a:t>수관식보일러</a:t>
              </a:r>
              <a:r>
                <a:rPr lang="en-US" altLang="ko-KR" sz="1300" b="1" dirty="0" smtClean="0">
                  <a:effectLst/>
                  <a:latin typeface="HY그래픽M" pitchFamily="18" charset="-127"/>
                  <a:ea typeface="HY그래픽M" pitchFamily="18" charset="-127"/>
                </a:rPr>
                <a:t>,,</a:t>
              </a:r>
              <a:r>
                <a:rPr lang="en-US" altLang="ko-KR" sz="1300" b="1" dirty="0" smtClean="0">
                  <a:latin typeface="HY그래픽M" pitchFamily="18" charset="-127"/>
                  <a:ea typeface="HY그래픽M" pitchFamily="18" charset="-127"/>
                </a:rPr>
                <a:t>25</a:t>
              </a:r>
              <a:r>
                <a:rPr lang="ko-KR" altLang="en-US" sz="1300" b="1" dirty="0" smtClean="0">
                  <a:effectLst/>
                  <a:latin typeface="HY그래픽M" pitchFamily="18" charset="-127"/>
                  <a:ea typeface="HY그래픽M" pitchFamily="18" charset="-127"/>
                </a:rPr>
                <a:t>톤</a:t>
              </a:r>
              <a:r>
                <a:rPr lang="en-US" altLang="ko-KR" sz="1300" b="1" dirty="0">
                  <a:effectLst/>
                  <a:latin typeface="HY그래픽M" pitchFamily="18" charset="-127"/>
                  <a:ea typeface="HY그래픽M" pitchFamily="18" charset="-127"/>
                </a:rPr>
                <a:t>/</a:t>
              </a:r>
              <a:r>
                <a:rPr lang="ko-KR" altLang="en-US" sz="1300" b="1" dirty="0" smtClean="0">
                  <a:effectLst/>
                  <a:latin typeface="HY그래픽M" pitchFamily="18" charset="-127"/>
                  <a:ea typeface="HY그래픽M" pitchFamily="18" charset="-127"/>
                </a:rPr>
                <a:t>시간</a:t>
              </a:r>
              <a:r>
                <a:rPr lang="en-US" altLang="ko-KR" sz="1300" b="1" dirty="0" smtClean="0">
                  <a:effectLst/>
                  <a:latin typeface="HY그래픽M" pitchFamily="18" charset="-127"/>
                  <a:ea typeface="HY그래픽M" pitchFamily="18" charset="-127"/>
                </a:rPr>
                <a:t>(</a:t>
              </a:r>
              <a:r>
                <a:rPr lang="en-US" altLang="ko-KR" sz="1300" b="1" dirty="0" smtClean="0">
                  <a:latin typeface="HY그래픽M" pitchFamily="18" charset="-127"/>
                  <a:ea typeface="HY그래픽M" pitchFamily="18" charset="-127"/>
                </a:rPr>
                <a:t>1</a:t>
              </a:r>
              <a:r>
                <a:rPr lang="ko-KR" altLang="en-US" sz="1300" b="1" dirty="0" smtClean="0">
                  <a:latin typeface="HY그래픽M" pitchFamily="18" charset="-127"/>
                  <a:ea typeface="HY그래픽M" pitchFamily="18" charset="-127"/>
                </a:rPr>
                <a:t>일 </a:t>
              </a:r>
              <a:r>
                <a:rPr lang="en-US" altLang="ko-KR" sz="1300" b="1" dirty="0" smtClean="0">
                  <a:latin typeface="HY그래픽M" pitchFamily="18" charset="-127"/>
                  <a:ea typeface="HY그래픽M" pitchFamily="18" charset="-127"/>
                </a:rPr>
                <a:t>600</a:t>
              </a:r>
              <a:r>
                <a:rPr lang="ko-KR" altLang="en-US" sz="1300" b="1" dirty="0" smtClean="0">
                  <a:latin typeface="HY그래픽M" pitchFamily="18" charset="-127"/>
                  <a:ea typeface="HY그래픽M" pitchFamily="18" charset="-127"/>
                </a:rPr>
                <a:t>톤</a:t>
              </a:r>
              <a:r>
                <a:rPr lang="en-US" altLang="ko-KR" sz="1300" b="1" dirty="0" smtClean="0">
                  <a:latin typeface="HY그래픽M" pitchFamily="18" charset="-127"/>
                  <a:ea typeface="HY그래픽M" pitchFamily="18" charset="-127"/>
                </a:rPr>
                <a:t>), </a:t>
              </a:r>
              <a:r>
                <a:rPr lang="ko-KR" altLang="en-US" sz="1300" b="1" dirty="0" smtClean="0">
                  <a:latin typeface="HY그래픽M" pitchFamily="18" charset="-127"/>
                  <a:ea typeface="HY그래픽M" pitchFamily="18" charset="-127"/>
                </a:rPr>
                <a:t>스팀압력</a:t>
              </a:r>
              <a:r>
                <a:rPr lang="en-US" altLang="ko-KR" sz="1300" b="1" dirty="0" smtClean="0">
                  <a:latin typeface="HY그래픽M" pitchFamily="18" charset="-127"/>
                  <a:ea typeface="HY그래픽M" pitchFamily="18" charset="-127"/>
                </a:rPr>
                <a:t>18kg/</a:t>
              </a:r>
              <a:r>
                <a:rPr lang="ko-KR" altLang="en-US" sz="1300" b="1" dirty="0" smtClean="0">
                  <a:latin typeface="HY그래픽M" pitchFamily="18" charset="-127"/>
                  <a:ea typeface="HY그래픽M" pitchFamily="18" charset="-127"/>
                </a:rPr>
                <a:t>㎠</a:t>
              </a:r>
              <a:endParaRPr lang="en-US" altLang="ko-KR" sz="1300" b="1" dirty="0" smtClean="0">
                <a:effectLst/>
                <a:latin typeface="HY그래픽M" pitchFamily="18" charset="-127"/>
                <a:ea typeface="HY그래픽M" pitchFamily="18" charset="-127"/>
              </a:endParaRPr>
            </a:p>
            <a:p>
              <a:pPr algn="l">
                <a:lnSpc>
                  <a:spcPct val="140000"/>
                </a:lnSpc>
              </a:pPr>
              <a:r>
                <a:rPr lang="ko-KR" altLang="en-US" sz="1300" b="1" dirty="0" smtClean="0">
                  <a:effectLst/>
                  <a:latin typeface="HY그래픽M" pitchFamily="18" charset="-127"/>
                  <a:ea typeface="HY그래픽M" pitchFamily="18" charset="-127"/>
                </a:rPr>
                <a:t>     </a:t>
              </a:r>
              <a:r>
                <a:rPr lang="ko-KR" altLang="en-US" sz="1300" b="1" dirty="0">
                  <a:effectLst/>
                  <a:latin typeface="HY그래픽M" pitchFamily="18" charset="-127"/>
                  <a:ea typeface="HY그래픽M" pitchFamily="18" charset="-127"/>
                </a:rPr>
                <a:t>▶ 연소가스처리설비 </a:t>
              </a:r>
              <a:r>
                <a:rPr lang="en-US" altLang="ko-KR" sz="1300" b="1" dirty="0">
                  <a:effectLst/>
                  <a:latin typeface="HY그래픽M" pitchFamily="18" charset="-127"/>
                  <a:ea typeface="HY그래픽M" pitchFamily="18" charset="-127"/>
                </a:rPr>
                <a:t>: </a:t>
              </a:r>
              <a:r>
                <a:rPr lang="ko-KR" altLang="en-US" sz="1300" b="1" dirty="0" err="1" smtClean="0">
                  <a:effectLst/>
                  <a:latin typeface="HY그래픽M" pitchFamily="18" charset="-127"/>
                  <a:ea typeface="HY그래픽M" pitchFamily="18" charset="-127"/>
                </a:rPr>
                <a:t>선택적비촉매환원시설</a:t>
              </a:r>
              <a:r>
                <a:rPr lang="en-US" altLang="ko-KR" sz="1300" b="1" dirty="0" smtClean="0">
                  <a:effectLst/>
                  <a:latin typeface="HY그래픽M" pitchFamily="18" charset="-127"/>
                  <a:ea typeface="HY그래픽M" pitchFamily="18" charset="-127"/>
                </a:rPr>
                <a:t>, </a:t>
              </a:r>
              <a:r>
                <a:rPr lang="ko-KR" altLang="en-US" sz="1300" b="1" dirty="0" err="1" smtClean="0">
                  <a:effectLst/>
                  <a:latin typeface="HY그래픽M" pitchFamily="18" charset="-127"/>
                  <a:ea typeface="HY그래픽M" pitchFamily="18" charset="-127"/>
                </a:rPr>
                <a:t>반건식반응시설</a:t>
              </a:r>
              <a:r>
                <a:rPr lang="en-US" altLang="ko-KR" sz="1300" b="1" dirty="0" smtClean="0">
                  <a:effectLst/>
                  <a:latin typeface="HY그래픽M" pitchFamily="18" charset="-127"/>
                  <a:ea typeface="HY그래픽M" pitchFamily="18" charset="-127"/>
                </a:rPr>
                <a:t>(</a:t>
              </a:r>
              <a:r>
                <a:rPr lang="en-US" altLang="ko-KR" sz="1300" b="1" dirty="0">
                  <a:effectLst/>
                  <a:latin typeface="HY그래픽M" pitchFamily="18" charset="-127"/>
                  <a:ea typeface="HY그래픽M" pitchFamily="18" charset="-127"/>
                </a:rPr>
                <a:t>SEMI DRY REACTOR), </a:t>
              </a:r>
              <a:endParaRPr lang="en-US" altLang="ko-KR" sz="1300" b="1" dirty="0" smtClean="0">
                <a:effectLst/>
                <a:latin typeface="HY그래픽M" pitchFamily="18" charset="-127"/>
                <a:ea typeface="HY그래픽M" pitchFamily="18" charset="-127"/>
              </a:endParaRPr>
            </a:p>
            <a:p>
              <a:pPr algn="l">
                <a:lnSpc>
                  <a:spcPct val="140000"/>
                </a:lnSpc>
              </a:pPr>
              <a:r>
                <a:rPr lang="ko-KR" altLang="en-US" sz="1300" b="1" dirty="0" smtClean="0">
                  <a:effectLst/>
                  <a:latin typeface="HY그래픽M" pitchFamily="18" charset="-127"/>
                  <a:ea typeface="HY그래픽M" pitchFamily="18" charset="-127"/>
                </a:rPr>
                <a:t>                                   흡착에 </a:t>
              </a:r>
              <a:r>
                <a:rPr lang="ko-KR" altLang="en-US" sz="1300" b="1" dirty="0">
                  <a:effectLst/>
                  <a:latin typeface="HY그래픽M" pitchFamily="18" charset="-127"/>
                  <a:ea typeface="HY그래픽M" pitchFamily="18" charset="-127"/>
                </a:rPr>
                <a:t>의한 </a:t>
              </a:r>
              <a:r>
                <a:rPr lang="ko-KR" altLang="en-US" sz="1300" b="1" dirty="0" smtClean="0">
                  <a:effectLst/>
                  <a:latin typeface="HY그래픽M" pitchFamily="18" charset="-127"/>
                  <a:ea typeface="HY그래픽M" pitchFamily="18" charset="-127"/>
                </a:rPr>
                <a:t>시설</a:t>
              </a:r>
              <a:r>
                <a:rPr lang="en-US" altLang="ko-KR" sz="1300" b="1" dirty="0" smtClean="0">
                  <a:effectLst/>
                  <a:latin typeface="HY그래픽M" pitchFamily="18" charset="-127"/>
                  <a:ea typeface="HY그래픽M" pitchFamily="18" charset="-127"/>
                </a:rPr>
                <a:t>(DRY </a:t>
              </a:r>
              <a:r>
                <a:rPr lang="en-US" altLang="ko-KR" sz="1300" b="1" dirty="0">
                  <a:effectLst/>
                  <a:latin typeface="HY그래픽M" pitchFamily="18" charset="-127"/>
                  <a:ea typeface="HY그래픽M" pitchFamily="18" charset="-127"/>
                </a:rPr>
                <a:t>VENTURI), </a:t>
              </a:r>
              <a:r>
                <a:rPr lang="ko-KR" altLang="en-US" sz="1300" b="1" dirty="0">
                  <a:effectLst/>
                  <a:latin typeface="HY그래픽M" pitchFamily="18" charset="-127"/>
                  <a:ea typeface="HY그래픽M" pitchFamily="18" charset="-127"/>
                </a:rPr>
                <a:t>여과집진시설</a:t>
              </a:r>
              <a:r>
                <a:rPr lang="en-US" altLang="ko-KR" sz="1300" b="1" dirty="0">
                  <a:effectLst/>
                  <a:latin typeface="HY그래픽M" pitchFamily="18" charset="-127"/>
                  <a:ea typeface="HY그래픽M" pitchFamily="18" charset="-127"/>
                </a:rPr>
                <a:t>(BAG FILTER)</a:t>
              </a:r>
            </a:p>
            <a:p>
              <a:pPr algn="l">
                <a:lnSpc>
                  <a:spcPct val="140000"/>
                </a:lnSpc>
              </a:pPr>
              <a:endParaRPr lang="en-US" altLang="ko-KR" sz="1300" b="1" dirty="0">
                <a:effectLst/>
                <a:latin typeface="HY그래픽M" pitchFamily="18" charset="-127"/>
                <a:ea typeface="HY그래픽M" pitchFamily="18" charset="-127"/>
              </a:endParaRPr>
            </a:p>
            <a:p>
              <a:pPr algn="l">
                <a:lnSpc>
                  <a:spcPct val="140000"/>
                </a:lnSpc>
              </a:pPr>
              <a:r>
                <a:rPr lang="ko-KR" altLang="en-US" sz="1300" b="1" dirty="0">
                  <a:effectLst/>
                  <a:latin typeface="HY그래픽M" pitchFamily="18" charset="-127"/>
                  <a:ea typeface="HY그래픽M" pitchFamily="18" charset="-127"/>
                </a:rPr>
                <a:t>라</a:t>
              </a:r>
              <a:r>
                <a:rPr lang="en-US" altLang="ko-KR" sz="1300" b="1" dirty="0">
                  <a:effectLst/>
                  <a:latin typeface="HY그래픽M" pitchFamily="18" charset="-127"/>
                  <a:ea typeface="HY그래픽M" pitchFamily="18" charset="-127"/>
                </a:rPr>
                <a:t>. </a:t>
              </a:r>
              <a:r>
                <a:rPr lang="ko-KR" altLang="en-US" sz="1300" b="1" dirty="0">
                  <a:effectLst/>
                  <a:latin typeface="HY그래픽M" pitchFamily="18" charset="-127"/>
                  <a:ea typeface="HY그래픽M" pitchFamily="18" charset="-127"/>
                </a:rPr>
                <a:t>소각대상 폐기물</a:t>
              </a:r>
            </a:p>
            <a:p>
              <a:pPr algn="l">
                <a:lnSpc>
                  <a:spcPct val="140000"/>
                </a:lnSpc>
              </a:pPr>
              <a:r>
                <a:rPr lang="ko-KR" altLang="en-US" sz="1300" b="1" dirty="0">
                  <a:effectLst/>
                  <a:latin typeface="HY그래픽M" pitchFamily="18" charset="-127"/>
                  <a:ea typeface="HY그래픽M" pitchFamily="18" charset="-127"/>
                </a:rPr>
                <a:t>     ▶ 사업장일반폐기물 </a:t>
              </a:r>
              <a:r>
                <a:rPr lang="en-US" altLang="ko-KR" sz="1300" b="1" dirty="0">
                  <a:effectLst/>
                  <a:latin typeface="HY그래픽M" pitchFamily="18" charset="-127"/>
                  <a:ea typeface="HY그래픽M" pitchFamily="18" charset="-127"/>
                </a:rPr>
                <a:t>: </a:t>
              </a:r>
              <a:r>
                <a:rPr lang="ko-KR" altLang="en-US" sz="1300" b="1" dirty="0">
                  <a:effectLst/>
                  <a:latin typeface="HY그래픽M" pitchFamily="18" charset="-127"/>
                  <a:ea typeface="HY그래픽M" pitchFamily="18" charset="-127"/>
                </a:rPr>
                <a:t>폐합성수지류</a:t>
              </a:r>
              <a:r>
                <a:rPr lang="en-US" altLang="ko-KR" sz="1300" b="1" dirty="0">
                  <a:effectLst/>
                  <a:latin typeface="HY그래픽M" pitchFamily="18" charset="-127"/>
                  <a:ea typeface="HY그래픽M" pitchFamily="18" charset="-127"/>
                </a:rPr>
                <a:t>, </a:t>
              </a:r>
              <a:r>
                <a:rPr lang="ko-KR" altLang="en-US" sz="1300" b="1" dirty="0" err="1">
                  <a:effectLst/>
                  <a:latin typeface="HY그래픽M" pitchFamily="18" charset="-127"/>
                  <a:ea typeface="HY그래픽M" pitchFamily="18" charset="-127"/>
                </a:rPr>
                <a:t>폐합성고무류</a:t>
              </a:r>
              <a:r>
                <a:rPr lang="en-US" altLang="ko-KR" sz="1300" b="1" dirty="0">
                  <a:effectLst/>
                  <a:latin typeface="HY그래픽M" pitchFamily="18" charset="-127"/>
                  <a:ea typeface="HY그래픽M" pitchFamily="18" charset="-127"/>
                </a:rPr>
                <a:t>, </a:t>
              </a:r>
              <a:r>
                <a:rPr lang="ko-KR" altLang="en-US" sz="1300" b="1" dirty="0" err="1">
                  <a:effectLst/>
                  <a:latin typeface="HY그래픽M" pitchFamily="18" charset="-127"/>
                  <a:ea typeface="HY그래픽M" pitchFamily="18" charset="-127"/>
                </a:rPr>
                <a:t>폐합성섬유류</a:t>
              </a:r>
              <a:r>
                <a:rPr lang="en-US" altLang="ko-KR" sz="1300" b="1" dirty="0">
                  <a:effectLst/>
                  <a:latin typeface="HY그래픽M" pitchFamily="18" charset="-127"/>
                  <a:ea typeface="HY그래픽M" pitchFamily="18" charset="-127"/>
                </a:rPr>
                <a:t>,</a:t>
              </a:r>
            </a:p>
            <a:p>
              <a:pPr algn="l">
                <a:lnSpc>
                  <a:spcPct val="140000"/>
                </a:lnSpc>
              </a:pPr>
              <a:r>
                <a:rPr lang="en-US" altLang="ko-KR" sz="1300" b="1" dirty="0">
                  <a:effectLst/>
                  <a:latin typeface="HY그래픽M" pitchFamily="18" charset="-127"/>
                  <a:ea typeface="HY그래픽M" pitchFamily="18" charset="-127"/>
                </a:rPr>
                <a:t>                                    </a:t>
              </a:r>
              <a:r>
                <a:rPr lang="ko-KR" altLang="en-US" sz="1300" b="1" dirty="0" err="1">
                  <a:effectLst/>
                  <a:latin typeface="HY그래픽M" pitchFamily="18" charset="-127"/>
                  <a:ea typeface="HY그래픽M" pitchFamily="18" charset="-127"/>
                </a:rPr>
                <a:t>폐합성피혁류</a:t>
              </a:r>
              <a:r>
                <a:rPr lang="en-US" altLang="ko-KR" sz="1300" b="1" dirty="0">
                  <a:effectLst/>
                  <a:latin typeface="HY그래픽M" pitchFamily="18" charset="-127"/>
                  <a:ea typeface="HY그래픽M" pitchFamily="18" charset="-127"/>
                </a:rPr>
                <a:t>, </a:t>
              </a:r>
              <a:r>
                <a:rPr lang="ko-KR" altLang="en-US" sz="1300" b="1" dirty="0" err="1">
                  <a:effectLst/>
                  <a:latin typeface="HY그래픽M" pitchFamily="18" charset="-127"/>
                  <a:ea typeface="HY그래픽M" pitchFamily="18" charset="-127"/>
                </a:rPr>
                <a:t>폐목재류</a:t>
              </a:r>
              <a:r>
                <a:rPr lang="en-US" altLang="ko-KR" sz="1300" b="1" dirty="0">
                  <a:effectLst/>
                  <a:latin typeface="HY그래픽M" pitchFamily="18" charset="-127"/>
                  <a:ea typeface="HY그래픽M" pitchFamily="18" charset="-127"/>
                </a:rPr>
                <a:t>, </a:t>
              </a:r>
              <a:r>
                <a:rPr lang="ko-KR" altLang="en-US" sz="1300" b="1" dirty="0" err="1">
                  <a:effectLst/>
                  <a:latin typeface="HY그래픽M" pitchFamily="18" charset="-127"/>
                  <a:ea typeface="HY그래픽M" pitchFamily="18" charset="-127"/>
                </a:rPr>
                <a:t>폐종이류</a:t>
              </a:r>
              <a:endParaRPr lang="ko-KR" altLang="en-US" sz="1300" b="1" dirty="0">
                <a:effectLst/>
                <a:latin typeface="HY그래픽M" pitchFamily="18" charset="-127"/>
                <a:ea typeface="HY그래픽M" pitchFamily="18" charset="-127"/>
              </a:endParaRPr>
            </a:p>
            <a:p>
              <a:pPr algn="l">
                <a:lnSpc>
                  <a:spcPct val="140000"/>
                </a:lnSpc>
              </a:pPr>
              <a:r>
                <a:rPr lang="ko-KR" altLang="en-US" sz="1300" b="1" dirty="0">
                  <a:effectLst/>
                  <a:latin typeface="HY그래픽M" pitchFamily="18" charset="-127"/>
                  <a:ea typeface="HY그래픽M" pitchFamily="18" charset="-127"/>
                </a:rPr>
                <a:t>     ▶ 생활폐기물</a:t>
              </a:r>
            </a:p>
            <a:p>
              <a:pPr algn="l">
                <a:lnSpc>
                  <a:spcPct val="140000"/>
                </a:lnSpc>
              </a:pPr>
              <a:endParaRPr lang="ko-KR" altLang="en-US" sz="1300" b="1" dirty="0">
                <a:effectLst/>
                <a:latin typeface="HY그래픽M" pitchFamily="18" charset="-127"/>
                <a:ea typeface="HY그래픽M" pitchFamily="18" charset="-127"/>
              </a:endParaRPr>
            </a:p>
            <a:p>
              <a:pPr algn="l">
                <a:lnSpc>
                  <a:spcPct val="140000"/>
                </a:lnSpc>
              </a:pPr>
              <a:r>
                <a:rPr lang="ko-KR" altLang="en-US" sz="1300" b="1" dirty="0">
                  <a:effectLst/>
                  <a:latin typeface="HY그래픽M" pitchFamily="18" charset="-127"/>
                  <a:ea typeface="HY그래픽M" pitchFamily="18" charset="-127"/>
                </a:rPr>
                <a:t>라</a:t>
              </a:r>
              <a:r>
                <a:rPr lang="en-US" altLang="ko-KR" sz="1300" b="1" dirty="0">
                  <a:effectLst/>
                  <a:latin typeface="HY그래픽M" pitchFamily="18" charset="-127"/>
                  <a:ea typeface="HY그래픽M" pitchFamily="18" charset="-127"/>
                </a:rPr>
                <a:t>. </a:t>
              </a:r>
              <a:r>
                <a:rPr lang="ko-KR" altLang="en-US" sz="1300" b="1" dirty="0">
                  <a:effectLst/>
                  <a:latin typeface="HY그래픽M" pitchFamily="18" charset="-127"/>
                  <a:ea typeface="HY그래픽M" pitchFamily="18" charset="-127"/>
                </a:rPr>
                <a:t>공사기간 </a:t>
              </a:r>
              <a:r>
                <a:rPr lang="en-US" altLang="ko-KR" sz="1300" b="1" dirty="0">
                  <a:effectLst/>
                  <a:latin typeface="HY그래픽M" pitchFamily="18" charset="-127"/>
                  <a:ea typeface="HY그래픽M" pitchFamily="18" charset="-127"/>
                </a:rPr>
                <a:t>: </a:t>
              </a:r>
              <a:r>
                <a:rPr lang="en-US" altLang="ko-KR" sz="1300" b="1" dirty="0" smtClean="0">
                  <a:effectLst/>
                  <a:latin typeface="HY그래픽M" pitchFamily="18" charset="-127"/>
                  <a:ea typeface="HY그래픽M" pitchFamily="18" charset="-127"/>
                </a:rPr>
                <a:t>2009</a:t>
              </a:r>
              <a:r>
                <a:rPr lang="ko-KR" altLang="en-US" sz="1300" b="1" dirty="0" smtClean="0">
                  <a:effectLst/>
                  <a:latin typeface="HY그래픽M" pitchFamily="18" charset="-127"/>
                  <a:ea typeface="HY그래픽M" pitchFamily="18" charset="-127"/>
                </a:rPr>
                <a:t>년 </a:t>
              </a:r>
              <a:r>
                <a:rPr lang="en-US" altLang="ko-KR" sz="1300" b="1" dirty="0" smtClean="0">
                  <a:effectLst/>
                  <a:latin typeface="HY그래픽M" pitchFamily="18" charset="-127"/>
                  <a:ea typeface="HY그래픽M" pitchFamily="18" charset="-127"/>
                </a:rPr>
                <a:t>11</a:t>
              </a:r>
              <a:r>
                <a:rPr lang="ko-KR" altLang="en-US" sz="1300" b="1" dirty="0" smtClean="0">
                  <a:effectLst/>
                  <a:latin typeface="HY그래픽M" pitchFamily="18" charset="-127"/>
                  <a:ea typeface="HY그래픽M" pitchFamily="18" charset="-127"/>
                </a:rPr>
                <a:t>월 </a:t>
              </a:r>
              <a:r>
                <a:rPr lang="en-US" altLang="ko-KR" sz="1300" b="1" dirty="0">
                  <a:effectLst/>
                  <a:latin typeface="HY그래픽M" pitchFamily="18" charset="-127"/>
                  <a:ea typeface="HY그래픽M" pitchFamily="18" charset="-127"/>
                </a:rPr>
                <a:t>~ 2010</a:t>
              </a:r>
              <a:r>
                <a:rPr lang="ko-KR" altLang="en-US" sz="1300" b="1" dirty="0">
                  <a:effectLst/>
                  <a:latin typeface="HY그래픽M" pitchFamily="18" charset="-127"/>
                  <a:ea typeface="HY그래픽M" pitchFamily="18" charset="-127"/>
                </a:rPr>
                <a:t>년 </a:t>
              </a:r>
              <a:r>
                <a:rPr lang="en-US" altLang="ko-KR" sz="1300" b="1" dirty="0" smtClean="0">
                  <a:latin typeface="HY그래픽M" pitchFamily="18" charset="-127"/>
                  <a:ea typeface="HY그래픽M" pitchFamily="18" charset="-127"/>
                </a:rPr>
                <a:t> 11</a:t>
              </a:r>
              <a:r>
                <a:rPr lang="ko-KR" altLang="en-US" sz="1300" b="1" dirty="0" smtClean="0">
                  <a:effectLst/>
                  <a:latin typeface="HY그래픽M" pitchFamily="18" charset="-127"/>
                  <a:ea typeface="HY그래픽M" pitchFamily="18" charset="-127"/>
                </a:rPr>
                <a:t>월</a:t>
              </a:r>
              <a:endParaRPr lang="ko-KR" altLang="en-US" sz="1300" b="1" dirty="0">
                <a:effectLst/>
                <a:latin typeface="HY그래픽M" pitchFamily="18" charset="-127"/>
                <a:ea typeface="HY그래픽M" pitchFamily="18" charset="-127"/>
              </a:endParaRPr>
            </a:p>
            <a:p>
              <a:pPr algn="l">
                <a:lnSpc>
                  <a:spcPct val="140000"/>
                </a:lnSpc>
              </a:pPr>
              <a:endParaRPr lang="ko-KR" altLang="en-US" sz="1300" b="1" dirty="0">
                <a:effectLst/>
                <a:latin typeface="HY그래픽M" pitchFamily="18" charset="-127"/>
                <a:ea typeface="HY그래픽M" pitchFamily="18" charset="-127"/>
              </a:endParaRPr>
            </a:p>
            <a:p>
              <a:pPr algn="l">
                <a:lnSpc>
                  <a:spcPct val="140000"/>
                </a:lnSpc>
              </a:pPr>
              <a:r>
                <a:rPr lang="ko-KR" altLang="en-US" sz="1300" b="1" dirty="0">
                  <a:effectLst/>
                  <a:latin typeface="HY그래픽M" pitchFamily="18" charset="-127"/>
                  <a:ea typeface="HY그래픽M" pitchFamily="18" charset="-127"/>
                </a:rPr>
                <a:t>마</a:t>
              </a:r>
              <a:r>
                <a:rPr lang="en-US" altLang="ko-KR" sz="1300" b="1" dirty="0">
                  <a:effectLst/>
                  <a:latin typeface="HY그래픽M" pitchFamily="18" charset="-127"/>
                  <a:ea typeface="HY그래픽M" pitchFamily="18" charset="-127"/>
                </a:rPr>
                <a:t>. </a:t>
              </a:r>
              <a:r>
                <a:rPr lang="ko-KR" altLang="en-US" sz="1300" b="1" dirty="0" smtClean="0">
                  <a:effectLst/>
                  <a:latin typeface="HY그래픽M" pitchFamily="18" charset="-127"/>
                  <a:ea typeface="HY그래픽M" pitchFamily="18" charset="-127"/>
                </a:rPr>
                <a:t>준 공 일 </a:t>
              </a:r>
              <a:r>
                <a:rPr lang="en-US" altLang="ko-KR" sz="1300" b="1" dirty="0" smtClean="0">
                  <a:effectLst/>
                  <a:latin typeface="HY그래픽M" pitchFamily="18" charset="-127"/>
                  <a:ea typeface="HY그래픽M" pitchFamily="18" charset="-127"/>
                </a:rPr>
                <a:t>: 2010</a:t>
              </a:r>
              <a:r>
                <a:rPr lang="ko-KR" altLang="en-US" sz="1300" b="1" dirty="0" smtClean="0">
                  <a:effectLst/>
                  <a:latin typeface="HY그래픽M" pitchFamily="18" charset="-127"/>
                  <a:ea typeface="HY그래픽M" pitchFamily="18" charset="-127"/>
                </a:rPr>
                <a:t>년 </a:t>
              </a:r>
              <a:r>
                <a:rPr lang="en-US" altLang="ko-KR" sz="1300" b="1" dirty="0" smtClean="0">
                  <a:effectLst/>
                  <a:latin typeface="HY그래픽M" pitchFamily="18" charset="-127"/>
                  <a:ea typeface="HY그래픽M" pitchFamily="18" charset="-127"/>
                </a:rPr>
                <a:t>11</a:t>
              </a:r>
              <a:r>
                <a:rPr lang="ko-KR" altLang="en-US" sz="1300" b="1" dirty="0" smtClean="0">
                  <a:effectLst/>
                  <a:latin typeface="HY그래픽M" pitchFamily="18" charset="-127"/>
                  <a:ea typeface="HY그래픽M" pitchFamily="18" charset="-127"/>
                </a:rPr>
                <a:t>월 </a:t>
              </a:r>
              <a:r>
                <a:rPr lang="en-US" altLang="ko-KR" sz="1300" b="1" dirty="0" smtClean="0">
                  <a:effectLst/>
                  <a:latin typeface="HY그래픽M" pitchFamily="18" charset="-127"/>
                  <a:ea typeface="HY그래픽M" pitchFamily="18" charset="-127"/>
                </a:rPr>
                <a:t>11</a:t>
              </a:r>
              <a:r>
                <a:rPr lang="ko-KR" altLang="en-US" sz="1300" b="1" dirty="0" smtClean="0">
                  <a:effectLst/>
                  <a:latin typeface="HY그래픽M" pitchFamily="18" charset="-127"/>
                  <a:ea typeface="HY그래픽M" pitchFamily="18" charset="-127"/>
                </a:rPr>
                <a:t>일</a:t>
              </a:r>
              <a:endParaRPr lang="ko-KR" altLang="en-US" sz="1300" b="1" dirty="0">
                <a:effectLst/>
                <a:latin typeface="HY그래픽M" pitchFamily="18" charset="-127"/>
                <a:ea typeface="HY그래픽M" pitchFamily="18" charset="-127"/>
              </a:endParaRPr>
            </a:p>
          </p:txBody>
        </p:sp>
        <p:pic>
          <p:nvPicPr>
            <p:cNvPr id="7" name="Picture 454"/>
            <p:cNvPicPr>
              <a:picLocks noChangeAspect="1" noChangeArrowheads="1"/>
            </p:cNvPicPr>
            <p:nvPr/>
          </p:nvPicPr>
          <p:blipFill>
            <a:blip r:embed="rId3" cstate="print"/>
            <a:srcRect l="11597" t="3223" r="11528" b="4556"/>
            <a:stretch>
              <a:fillRect/>
            </a:stretch>
          </p:blipFill>
          <p:spPr bwMode="auto">
            <a:xfrm>
              <a:off x="6064696" y="3933056"/>
              <a:ext cx="3352800" cy="2514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순서도: 문서 42"/>
          <p:cNvSpPr/>
          <p:nvPr/>
        </p:nvSpPr>
        <p:spPr>
          <a:xfrm>
            <a:off x="0" y="0"/>
            <a:ext cx="9906000" cy="1142984"/>
          </a:xfrm>
          <a:prstGeom prst="flowChartDocument">
            <a:avLst/>
          </a:prstGeom>
          <a:solidFill>
            <a:srgbClr val="FF99F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순서도: 순차적 액세스 저장소 2"/>
          <p:cNvSpPr/>
          <p:nvPr/>
        </p:nvSpPr>
        <p:spPr>
          <a:xfrm>
            <a:off x="238093" y="428604"/>
            <a:ext cx="571505" cy="571504"/>
          </a:xfrm>
          <a:prstGeom prst="flowChartMagneticTape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881036" y="928670"/>
            <a:ext cx="9024965" cy="7143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59587" y="428609"/>
            <a:ext cx="73581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㈜제일에너지 소각시설</a:t>
            </a:r>
            <a:r>
              <a:rPr lang="en-US" altLang="ko-KR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운영현황 </a:t>
            </a:r>
            <a:r>
              <a:rPr lang="en-US" altLang="ko-KR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/ </a:t>
            </a:r>
            <a:r>
              <a:rPr lang="ko-KR" altLang="en-U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처리시설 계통도</a:t>
            </a:r>
            <a:endParaRPr lang="ko-KR" altLang="en-US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6" name="AutoShape 101"/>
          <p:cNvSpPr>
            <a:spLocks noChangeArrowheads="1"/>
          </p:cNvSpPr>
          <p:nvPr/>
        </p:nvSpPr>
        <p:spPr bwMode="auto">
          <a:xfrm>
            <a:off x="487396" y="4519613"/>
            <a:ext cx="1228725" cy="276225"/>
          </a:xfrm>
          <a:prstGeom prst="roundRect">
            <a:avLst>
              <a:gd name="adj" fmla="val 16667"/>
            </a:avLst>
          </a:prstGeom>
          <a:solidFill>
            <a:srgbClr val="88C95B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" name="Text Box 102"/>
          <p:cNvSpPr txBox="1">
            <a:spLocks noChangeArrowheads="1"/>
          </p:cNvSpPr>
          <p:nvPr/>
        </p:nvSpPr>
        <p:spPr bwMode="auto">
          <a:xfrm>
            <a:off x="487396" y="4521201"/>
            <a:ext cx="122872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000" b="1">
                <a:solidFill>
                  <a:srgbClr val="FFFFFF"/>
                </a:solidFill>
                <a:effectLst/>
                <a:latin typeface="굴림" charset="-127"/>
                <a:ea typeface="굴림" charset="-127"/>
              </a:rPr>
              <a:t>투 입 설 </a:t>
            </a:r>
            <a:r>
              <a:rPr lang="ko-KR" altLang="en-US" sz="900" b="1">
                <a:solidFill>
                  <a:srgbClr val="FFFFFF"/>
                </a:solidFill>
                <a:effectLst/>
                <a:latin typeface="굴림" charset="-127"/>
                <a:ea typeface="굴림" charset="-127"/>
              </a:rPr>
              <a:t>비</a:t>
            </a:r>
          </a:p>
        </p:txBody>
      </p:sp>
      <p:sp>
        <p:nvSpPr>
          <p:cNvPr id="8" name="AutoShape 103"/>
          <p:cNvSpPr>
            <a:spLocks noChangeArrowheads="1"/>
          </p:cNvSpPr>
          <p:nvPr/>
        </p:nvSpPr>
        <p:spPr bwMode="auto">
          <a:xfrm>
            <a:off x="381032" y="4862513"/>
            <a:ext cx="1455739" cy="1700212"/>
          </a:xfrm>
          <a:prstGeom prst="roundRect">
            <a:avLst>
              <a:gd name="adj" fmla="val 8199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ko-KR" altLang="en-US"/>
          </a:p>
        </p:txBody>
      </p:sp>
      <p:sp>
        <p:nvSpPr>
          <p:cNvPr id="9" name="AutoShape 104"/>
          <p:cNvSpPr>
            <a:spLocks noChangeArrowheads="1"/>
          </p:cNvSpPr>
          <p:nvPr/>
        </p:nvSpPr>
        <p:spPr bwMode="auto">
          <a:xfrm>
            <a:off x="563595" y="4902200"/>
            <a:ext cx="1090612" cy="236538"/>
          </a:xfrm>
          <a:prstGeom prst="roundRect">
            <a:avLst>
              <a:gd name="adj" fmla="val 22477"/>
            </a:avLst>
          </a:prstGeom>
          <a:solidFill>
            <a:srgbClr val="E2DFCC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" name="Text Box 105"/>
          <p:cNvSpPr txBox="1">
            <a:spLocks noChangeArrowheads="1"/>
          </p:cNvSpPr>
          <p:nvPr/>
        </p:nvSpPr>
        <p:spPr bwMode="auto">
          <a:xfrm>
            <a:off x="487396" y="4899025"/>
            <a:ext cx="1228725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996633"/>
                </a:solidFill>
                <a:effectLst/>
                <a:latin typeface="굴림" charset="-127"/>
                <a:ea typeface="굴림" charset="-127"/>
              </a:rPr>
              <a:t>O/H CRANE</a:t>
            </a:r>
          </a:p>
        </p:txBody>
      </p:sp>
      <p:sp>
        <p:nvSpPr>
          <p:cNvPr id="11" name="Text Box 106"/>
          <p:cNvSpPr txBox="1">
            <a:spLocks noChangeArrowheads="1"/>
          </p:cNvSpPr>
          <p:nvPr/>
        </p:nvSpPr>
        <p:spPr bwMode="auto">
          <a:xfrm>
            <a:off x="381033" y="5108575"/>
            <a:ext cx="1449387" cy="1502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ko-KR" sz="900" b="1" dirty="0">
                <a:effectLst/>
                <a:latin typeface="굴림" charset="-127"/>
                <a:ea typeface="굴림" charset="-127"/>
              </a:rPr>
              <a:t> </a:t>
            </a:r>
            <a:r>
              <a:rPr lang="ko-KR" altLang="en-US" sz="900" b="1" dirty="0">
                <a:effectLst/>
                <a:latin typeface="굴림" charset="-127"/>
                <a:ea typeface="굴림" charset="-127"/>
              </a:rPr>
              <a:t>소각설비 운전에 연계</a:t>
            </a:r>
          </a:p>
          <a:p>
            <a:pPr algn="l">
              <a:spcBef>
                <a:spcPct val="50000"/>
              </a:spcBef>
            </a:pPr>
            <a:r>
              <a:rPr lang="ko-KR" altLang="en-US" sz="900" b="1" dirty="0">
                <a:effectLst/>
                <a:latin typeface="굴림" charset="-127"/>
                <a:ea typeface="굴림" charset="-127"/>
              </a:rPr>
              <a:t>  한 크레인 투입 시스템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ko-KR" altLang="en-US" sz="900" b="1" dirty="0">
                <a:effectLst/>
                <a:latin typeface="굴림" charset="-127"/>
                <a:ea typeface="굴림" charset="-127"/>
              </a:rPr>
              <a:t> 계량시설 설치로 정량</a:t>
            </a:r>
          </a:p>
          <a:p>
            <a:pPr algn="l">
              <a:spcBef>
                <a:spcPct val="50000"/>
              </a:spcBef>
            </a:pPr>
            <a:r>
              <a:rPr lang="ko-KR" altLang="en-US" sz="900" b="1" dirty="0">
                <a:effectLst/>
                <a:latin typeface="굴림" charset="-127"/>
                <a:ea typeface="굴림" charset="-127"/>
              </a:rPr>
              <a:t>  투입량 산정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ko-KR" altLang="en-US" sz="900" b="1" dirty="0">
                <a:effectLst/>
                <a:latin typeface="굴림" charset="-127"/>
                <a:ea typeface="굴림" charset="-127"/>
              </a:rPr>
              <a:t> 최소인원으로 운영할</a:t>
            </a:r>
          </a:p>
          <a:p>
            <a:pPr algn="l">
              <a:spcBef>
                <a:spcPct val="50000"/>
              </a:spcBef>
            </a:pPr>
            <a:r>
              <a:rPr lang="ko-KR" altLang="en-US" sz="900" b="1" dirty="0">
                <a:effectLst/>
                <a:latin typeface="굴림" charset="-127"/>
                <a:ea typeface="굴림" charset="-127"/>
              </a:rPr>
              <a:t>  수 있도록 투입설비 </a:t>
            </a:r>
          </a:p>
          <a:p>
            <a:pPr algn="l">
              <a:spcBef>
                <a:spcPct val="50000"/>
              </a:spcBef>
            </a:pPr>
            <a:r>
              <a:rPr lang="ko-KR" altLang="en-US" sz="900" b="1" dirty="0">
                <a:effectLst/>
                <a:latin typeface="굴림" charset="-127"/>
                <a:ea typeface="굴림" charset="-127"/>
              </a:rPr>
              <a:t>  반영</a:t>
            </a:r>
          </a:p>
        </p:txBody>
      </p:sp>
      <p:sp>
        <p:nvSpPr>
          <p:cNvPr id="12" name="AutoShape 107"/>
          <p:cNvSpPr>
            <a:spLocks noChangeArrowheads="1"/>
          </p:cNvSpPr>
          <p:nvPr/>
        </p:nvSpPr>
        <p:spPr bwMode="auto">
          <a:xfrm>
            <a:off x="2030446" y="4525964"/>
            <a:ext cx="1228725" cy="2762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" name="Text Box 108"/>
          <p:cNvSpPr txBox="1">
            <a:spLocks noChangeArrowheads="1"/>
          </p:cNvSpPr>
          <p:nvPr/>
        </p:nvSpPr>
        <p:spPr bwMode="auto">
          <a:xfrm>
            <a:off x="2030446" y="4527551"/>
            <a:ext cx="122872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000" b="1">
                <a:solidFill>
                  <a:srgbClr val="FFFFFF"/>
                </a:solidFill>
                <a:effectLst/>
                <a:latin typeface="굴림" charset="-127"/>
                <a:ea typeface="굴림" charset="-127"/>
              </a:rPr>
              <a:t>소 각 설 </a:t>
            </a:r>
            <a:r>
              <a:rPr lang="ko-KR" altLang="en-US" sz="900" b="1">
                <a:solidFill>
                  <a:srgbClr val="FFFFFF"/>
                </a:solidFill>
                <a:effectLst/>
                <a:latin typeface="굴림" charset="-127"/>
                <a:ea typeface="굴림" charset="-127"/>
              </a:rPr>
              <a:t>비</a:t>
            </a:r>
          </a:p>
        </p:txBody>
      </p:sp>
      <p:sp>
        <p:nvSpPr>
          <p:cNvPr id="14" name="AutoShape 109"/>
          <p:cNvSpPr>
            <a:spLocks noChangeArrowheads="1"/>
          </p:cNvSpPr>
          <p:nvPr/>
        </p:nvSpPr>
        <p:spPr bwMode="auto">
          <a:xfrm>
            <a:off x="1924083" y="4868863"/>
            <a:ext cx="1455739" cy="1693862"/>
          </a:xfrm>
          <a:prstGeom prst="roundRect">
            <a:avLst>
              <a:gd name="adj" fmla="val 8199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ko-KR" altLang="en-US"/>
          </a:p>
        </p:txBody>
      </p:sp>
      <p:sp>
        <p:nvSpPr>
          <p:cNvPr id="15" name="AutoShape 110"/>
          <p:cNvSpPr>
            <a:spLocks noChangeArrowheads="1"/>
          </p:cNvSpPr>
          <p:nvPr/>
        </p:nvSpPr>
        <p:spPr bwMode="auto">
          <a:xfrm>
            <a:off x="2106646" y="4908550"/>
            <a:ext cx="1090612" cy="236538"/>
          </a:xfrm>
          <a:prstGeom prst="roundRect">
            <a:avLst>
              <a:gd name="adj" fmla="val 22477"/>
            </a:avLst>
          </a:prstGeom>
          <a:solidFill>
            <a:srgbClr val="E2DFCC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" name="Text Box 111"/>
          <p:cNvSpPr txBox="1">
            <a:spLocks noChangeArrowheads="1"/>
          </p:cNvSpPr>
          <p:nvPr/>
        </p:nvSpPr>
        <p:spPr bwMode="auto">
          <a:xfrm>
            <a:off x="2030446" y="4905375"/>
            <a:ext cx="1228725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996633"/>
                </a:solidFill>
                <a:effectLst/>
                <a:latin typeface="굴림" charset="-127"/>
                <a:ea typeface="굴림" charset="-127"/>
              </a:rPr>
              <a:t>STOKER INC</a:t>
            </a:r>
            <a:r>
              <a:rPr lang="en-US" altLang="ko-KR" sz="900" b="1">
                <a:solidFill>
                  <a:srgbClr val="996633"/>
                </a:solidFill>
                <a:effectLst/>
                <a:latin typeface="Arial"/>
                <a:ea typeface="굴림" charset="-127"/>
              </a:rPr>
              <a:t>’</a:t>
            </a:r>
            <a:endParaRPr lang="en-US" altLang="ko-KR" sz="900" b="1">
              <a:solidFill>
                <a:srgbClr val="996633"/>
              </a:solidFill>
              <a:effectLst/>
              <a:latin typeface="굴림" charset="-127"/>
              <a:ea typeface="굴림" charset="-127"/>
            </a:endParaRPr>
          </a:p>
        </p:txBody>
      </p:sp>
      <p:sp>
        <p:nvSpPr>
          <p:cNvPr id="17" name="Text Box 112"/>
          <p:cNvSpPr txBox="1">
            <a:spLocks noChangeArrowheads="1"/>
          </p:cNvSpPr>
          <p:nvPr/>
        </p:nvSpPr>
        <p:spPr bwMode="auto">
          <a:xfrm>
            <a:off x="1924083" y="5114925"/>
            <a:ext cx="1449387" cy="1502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ko-KR" sz="900" b="1" dirty="0">
                <a:effectLst/>
                <a:latin typeface="굴림" charset="-127"/>
                <a:ea typeface="굴림" charset="-127"/>
              </a:rPr>
              <a:t> </a:t>
            </a:r>
            <a:r>
              <a:rPr lang="ko-KR" altLang="en-US" sz="900" b="1" dirty="0" err="1">
                <a:effectLst/>
                <a:latin typeface="굴림" charset="-127"/>
                <a:ea typeface="굴림" charset="-127"/>
              </a:rPr>
              <a:t>화격자</a:t>
            </a:r>
            <a:r>
              <a:rPr lang="ko-KR" altLang="en-US" sz="900" b="1" dirty="0">
                <a:effectLst/>
                <a:latin typeface="굴림" charset="-127"/>
                <a:ea typeface="굴림" charset="-127"/>
              </a:rPr>
              <a:t> 왕복운동으로</a:t>
            </a:r>
          </a:p>
          <a:p>
            <a:pPr algn="l">
              <a:spcBef>
                <a:spcPct val="50000"/>
              </a:spcBef>
            </a:pPr>
            <a:r>
              <a:rPr lang="ko-KR" altLang="en-US" sz="900" b="1" dirty="0">
                <a:effectLst/>
                <a:latin typeface="굴림" charset="-127"/>
                <a:ea typeface="굴림" charset="-127"/>
              </a:rPr>
              <a:t>  소각로 반전 </a:t>
            </a:r>
            <a:r>
              <a:rPr lang="ko-KR" altLang="en-US" sz="900" b="1" dirty="0" err="1">
                <a:effectLst/>
                <a:latin typeface="굴림" charset="-127"/>
                <a:ea typeface="굴림" charset="-127"/>
              </a:rPr>
              <a:t>교반에</a:t>
            </a:r>
            <a:r>
              <a:rPr lang="ko-KR" altLang="en-US" sz="900" b="1" dirty="0">
                <a:effectLst/>
                <a:latin typeface="굴림" charset="-127"/>
                <a:ea typeface="굴림" charset="-127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ko-KR" altLang="en-US" sz="900" b="1" dirty="0">
                <a:effectLst/>
                <a:latin typeface="굴림" charset="-127"/>
                <a:ea typeface="굴림" charset="-127"/>
              </a:rPr>
              <a:t>  의한 완전연소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ko-KR" altLang="en-US" sz="900" b="1" dirty="0">
                <a:effectLst/>
                <a:latin typeface="굴림" charset="-127"/>
                <a:ea typeface="굴림" charset="-127"/>
              </a:rPr>
              <a:t> 체류시간 </a:t>
            </a:r>
            <a:r>
              <a:rPr lang="en-US" altLang="ko-KR" sz="900" b="1" dirty="0">
                <a:effectLst/>
                <a:latin typeface="굴림" charset="-127"/>
                <a:ea typeface="굴림" charset="-127"/>
              </a:rPr>
              <a:t>2</a:t>
            </a:r>
            <a:r>
              <a:rPr lang="ko-KR" altLang="en-US" sz="900" b="1" dirty="0">
                <a:effectLst/>
                <a:latin typeface="굴림" charset="-127"/>
                <a:ea typeface="굴림" charset="-127"/>
              </a:rPr>
              <a:t>초 이상으로</a:t>
            </a:r>
          </a:p>
          <a:p>
            <a:pPr algn="l">
              <a:spcBef>
                <a:spcPct val="50000"/>
              </a:spcBef>
            </a:pPr>
            <a:r>
              <a:rPr lang="ko-KR" altLang="en-US" sz="900" b="1" dirty="0">
                <a:effectLst/>
                <a:latin typeface="굴림" charset="-127"/>
                <a:ea typeface="굴림" charset="-127"/>
              </a:rPr>
              <a:t>  오염물질 최소화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ko-KR" altLang="en-US" sz="900" b="1" dirty="0">
                <a:effectLst/>
                <a:latin typeface="굴림" charset="-127"/>
                <a:ea typeface="굴림" charset="-127"/>
              </a:rPr>
              <a:t> 재처리장치로 안정화된</a:t>
            </a:r>
          </a:p>
          <a:p>
            <a:pPr algn="l">
              <a:spcBef>
                <a:spcPct val="50000"/>
              </a:spcBef>
            </a:pPr>
            <a:r>
              <a:rPr lang="ko-KR" altLang="en-US" sz="900" b="1" dirty="0">
                <a:effectLst/>
                <a:latin typeface="굴림" charset="-127"/>
                <a:ea typeface="굴림" charset="-127"/>
              </a:rPr>
              <a:t>  </a:t>
            </a:r>
            <a:r>
              <a:rPr lang="ko-KR" altLang="en-US" sz="900" b="1" dirty="0" err="1">
                <a:effectLst/>
                <a:latin typeface="굴림" charset="-127"/>
                <a:ea typeface="굴림" charset="-127"/>
              </a:rPr>
              <a:t>소각재</a:t>
            </a:r>
            <a:r>
              <a:rPr lang="ko-KR" altLang="en-US" sz="900" b="1" dirty="0">
                <a:effectLst/>
                <a:latin typeface="굴림" charset="-127"/>
                <a:ea typeface="굴림" charset="-127"/>
              </a:rPr>
              <a:t> 배출</a:t>
            </a:r>
          </a:p>
        </p:txBody>
      </p:sp>
      <p:sp>
        <p:nvSpPr>
          <p:cNvPr id="18" name="AutoShape 114"/>
          <p:cNvSpPr>
            <a:spLocks noChangeArrowheads="1"/>
          </p:cNvSpPr>
          <p:nvPr/>
        </p:nvSpPr>
        <p:spPr bwMode="auto">
          <a:xfrm>
            <a:off x="3586194" y="4522789"/>
            <a:ext cx="1244600" cy="276225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" name="Text Box 115"/>
          <p:cNvSpPr txBox="1">
            <a:spLocks noChangeArrowheads="1"/>
          </p:cNvSpPr>
          <p:nvPr/>
        </p:nvSpPr>
        <p:spPr bwMode="auto">
          <a:xfrm>
            <a:off x="3587782" y="4524376"/>
            <a:ext cx="124142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000" b="1">
                <a:solidFill>
                  <a:srgbClr val="000000"/>
                </a:solidFill>
                <a:effectLst/>
                <a:latin typeface="굴림" charset="-127"/>
                <a:ea typeface="굴림" charset="-127"/>
              </a:rPr>
              <a:t>연소가스 냉각설비</a:t>
            </a:r>
            <a:endParaRPr lang="ko-KR" altLang="en-US" sz="900" b="1">
              <a:solidFill>
                <a:srgbClr val="000000"/>
              </a:solidFill>
              <a:effectLst/>
              <a:latin typeface="굴림" charset="-127"/>
              <a:ea typeface="굴림" charset="-127"/>
            </a:endParaRPr>
          </a:p>
        </p:txBody>
      </p:sp>
      <p:sp>
        <p:nvSpPr>
          <p:cNvPr id="20" name="AutoShape 116"/>
          <p:cNvSpPr>
            <a:spLocks noChangeArrowheads="1"/>
          </p:cNvSpPr>
          <p:nvPr/>
        </p:nvSpPr>
        <p:spPr bwMode="auto">
          <a:xfrm>
            <a:off x="3478246" y="4865688"/>
            <a:ext cx="1474786" cy="1700212"/>
          </a:xfrm>
          <a:prstGeom prst="roundRect">
            <a:avLst>
              <a:gd name="adj" fmla="val 8199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ko-KR" altLang="en-US"/>
          </a:p>
        </p:txBody>
      </p:sp>
      <p:sp>
        <p:nvSpPr>
          <p:cNvPr id="21" name="AutoShape 117"/>
          <p:cNvSpPr>
            <a:spLocks noChangeArrowheads="1"/>
          </p:cNvSpPr>
          <p:nvPr/>
        </p:nvSpPr>
        <p:spPr bwMode="auto">
          <a:xfrm>
            <a:off x="3662397" y="4905375"/>
            <a:ext cx="1106486" cy="236538"/>
          </a:xfrm>
          <a:prstGeom prst="roundRect">
            <a:avLst>
              <a:gd name="adj" fmla="val 22477"/>
            </a:avLst>
          </a:prstGeom>
          <a:solidFill>
            <a:srgbClr val="E2DFCC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" name="Text Box 118"/>
          <p:cNvSpPr txBox="1">
            <a:spLocks noChangeArrowheads="1"/>
          </p:cNvSpPr>
          <p:nvPr/>
        </p:nvSpPr>
        <p:spPr bwMode="auto">
          <a:xfrm>
            <a:off x="3586194" y="4902200"/>
            <a:ext cx="1244600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996633"/>
                </a:solidFill>
                <a:effectLst/>
                <a:latin typeface="굴림" charset="-127"/>
                <a:ea typeface="굴림" charset="-127"/>
              </a:rPr>
              <a:t>W/H BOILER</a:t>
            </a:r>
          </a:p>
        </p:txBody>
      </p:sp>
      <p:sp>
        <p:nvSpPr>
          <p:cNvPr id="23" name="Text Box 119"/>
          <p:cNvSpPr txBox="1">
            <a:spLocks noChangeArrowheads="1"/>
          </p:cNvSpPr>
          <p:nvPr/>
        </p:nvSpPr>
        <p:spPr bwMode="auto">
          <a:xfrm>
            <a:off x="3478245" y="5111751"/>
            <a:ext cx="1468437" cy="10618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ko-KR" sz="900" b="1" dirty="0">
                <a:effectLst/>
                <a:latin typeface="굴림" charset="-127"/>
                <a:ea typeface="굴림" charset="-127"/>
              </a:rPr>
              <a:t> </a:t>
            </a:r>
            <a:r>
              <a:rPr lang="ko-KR" altLang="en-US" sz="900" b="1" dirty="0">
                <a:effectLst/>
                <a:latin typeface="굴림" charset="-127"/>
                <a:ea typeface="굴림" charset="-127"/>
              </a:rPr>
              <a:t>고온의 </a:t>
            </a:r>
            <a:r>
              <a:rPr lang="ko-KR" altLang="en-US" sz="900" b="1" dirty="0" err="1">
                <a:effectLst/>
                <a:latin typeface="굴림" charset="-127"/>
                <a:ea typeface="굴림" charset="-127"/>
              </a:rPr>
              <a:t>배가스로부터</a:t>
            </a:r>
            <a:r>
              <a:rPr lang="ko-KR" altLang="en-US" sz="900" b="1" dirty="0">
                <a:effectLst/>
                <a:latin typeface="굴림" charset="-127"/>
                <a:ea typeface="굴림" charset="-127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ko-KR" altLang="en-US" sz="900" b="1" dirty="0">
                <a:effectLst/>
                <a:latin typeface="굴림" charset="-127"/>
                <a:ea typeface="굴림" charset="-127"/>
              </a:rPr>
              <a:t>  유효열을 이용하여 </a:t>
            </a:r>
          </a:p>
          <a:p>
            <a:pPr algn="l">
              <a:spcBef>
                <a:spcPct val="50000"/>
              </a:spcBef>
            </a:pPr>
            <a:r>
              <a:rPr lang="ko-KR" altLang="en-US" sz="900" b="1" dirty="0">
                <a:effectLst/>
                <a:latin typeface="굴림" charset="-127"/>
                <a:ea typeface="굴림" charset="-127"/>
              </a:rPr>
              <a:t>  증기를 생산하는 시스템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ko-KR" altLang="en-US" sz="900" b="1" dirty="0">
                <a:effectLst/>
                <a:latin typeface="굴림" charset="-127"/>
                <a:ea typeface="굴림" charset="-127"/>
              </a:rPr>
              <a:t> 발생증기는 에너지로 </a:t>
            </a:r>
          </a:p>
          <a:p>
            <a:pPr algn="l">
              <a:spcBef>
                <a:spcPct val="50000"/>
              </a:spcBef>
            </a:pPr>
            <a:r>
              <a:rPr lang="ko-KR" altLang="en-US" sz="900" b="1" dirty="0">
                <a:effectLst/>
                <a:latin typeface="굴림" charset="-127"/>
                <a:ea typeface="굴림" charset="-127"/>
              </a:rPr>
              <a:t>  활용함</a:t>
            </a:r>
          </a:p>
        </p:txBody>
      </p:sp>
      <p:sp>
        <p:nvSpPr>
          <p:cNvPr id="24" name="AutoShape 120"/>
          <p:cNvSpPr>
            <a:spLocks noChangeArrowheads="1"/>
          </p:cNvSpPr>
          <p:nvPr/>
        </p:nvSpPr>
        <p:spPr bwMode="auto">
          <a:xfrm>
            <a:off x="5394357" y="4519613"/>
            <a:ext cx="3760787" cy="2762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5" name="Text Box 121"/>
          <p:cNvSpPr txBox="1">
            <a:spLocks noChangeArrowheads="1"/>
          </p:cNvSpPr>
          <p:nvPr/>
        </p:nvSpPr>
        <p:spPr bwMode="auto">
          <a:xfrm>
            <a:off x="5394357" y="4521201"/>
            <a:ext cx="3760787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000" b="1">
                <a:solidFill>
                  <a:srgbClr val="000000"/>
                </a:solidFill>
                <a:effectLst/>
                <a:latin typeface="굴림" charset="-127"/>
                <a:ea typeface="굴림" charset="-127"/>
              </a:rPr>
              <a:t>연소가스 처리설비</a:t>
            </a:r>
            <a:endParaRPr lang="ko-KR" altLang="en-US" sz="900" b="1">
              <a:solidFill>
                <a:srgbClr val="000000"/>
              </a:solidFill>
              <a:effectLst/>
              <a:latin typeface="굴림" charset="-127"/>
              <a:ea typeface="굴림" charset="-127"/>
            </a:endParaRPr>
          </a:p>
        </p:txBody>
      </p:sp>
      <p:sp>
        <p:nvSpPr>
          <p:cNvPr id="26" name="AutoShape 122"/>
          <p:cNvSpPr>
            <a:spLocks noChangeArrowheads="1"/>
          </p:cNvSpPr>
          <p:nvPr/>
        </p:nvSpPr>
        <p:spPr bwMode="auto">
          <a:xfrm>
            <a:off x="5067333" y="4862513"/>
            <a:ext cx="4422775" cy="1700212"/>
          </a:xfrm>
          <a:prstGeom prst="roundRect">
            <a:avLst>
              <a:gd name="adj" fmla="val 8199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ko-KR" altLang="en-US"/>
          </a:p>
        </p:txBody>
      </p:sp>
      <p:sp>
        <p:nvSpPr>
          <p:cNvPr id="27" name="AutoShape 124"/>
          <p:cNvSpPr>
            <a:spLocks noChangeArrowheads="1"/>
          </p:cNvSpPr>
          <p:nvPr/>
        </p:nvSpPr>
        <p:spPr bwMode="auto">
          <a:xfrm>
            <a:off x="5241957" y="4892675"/>
            <a:ext cx="755650" cy="236538"/>
          </a:xfrm>
          <a:prstGeom prst="roundRect">
            <a:avLst>
              <a:gd name="adj" fmla="val 22477"/>
            </a:avLst>
          </a:prstGeom>
          <a:solidFill>
            <a:srgbClr val="E2DFCC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8" name="Text Box 125"/>
          <p:cNvSpPr txBox="1">
            <a:spLocks noChangeArrowheads="1"/>
          </p:cNvSpPr>
          <p:nvPr/>
        </p:nvSpPr>
        <p:spPr bwMode="auto">
          <a:xfrm>
            <a:off x="5318157" y="4918075"/>
            <a:ext cx="601663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996633"/>
                </a:solidFill>
                <a:effectLst/>
                <a:latin typeface="굴림" charset="-127"/>
                <a:ea typeface="굴림" charset="-127"/>
              </a:rPr>
              <a:t>SNCR</a:t>
            </a:r>
          </a:p>
        </p:txBody>
      </p:sp>
      <p:sp>
        <p:nvSpPr>
          <p:cNvPr id="29" name="Text Box 126"/>
          <p:cNvSpPr txBox="1">
            <a:spLocks noChangeArrowheads="1"/>
          </p:cNvSpPr>
          <p:nvPr/>
        </p:nvSpPr>
        <p:spPr bwMode="auto">
          <a:xfrm>
            <a:off x="5067333" y="5108575"/>
            <a:ext cx="1104900" cy="8540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ko-KR" sz="900" b="1">
                <a:effectLst/>
                <a:latin typeface="굴림" charset="-127"/>
                <a:ea typeface="굴림" charset="-127"/>
              </a:rPr>
              <a:t> </a:t>
            </a:r>
            <a:r>
              <a:rPr lang="ko-KR" altLang="en-US" sz="900" b="1">
                <a:effectLst/>
                <a:latin typeface="굴림" charset="-127"/>
                <a:ea typeface="굴림" charset="-127"/>
              </a:rPr>
              <a:t>요소수를 분무</a:t>
            </a:r>
          </a:p>
          <a:p>
            <a:pPr algn="l">
              <a:spcBef>
                <a:spcPct val="50000"/>
              </a:spcBef>
            </a:pPr>
            <a:r>
              <a:rPr lang="ko-KR" altLang="en-US" sz="900" b="1">
                <a:effectLst/>
                <a:latin typeface="굴림" charset="-127"/>
                <a:ea typeface="굴림" charset="-127"/>
              </a:rPr>
              <a:t>  하여 연소가스</a:t>
            </a:r>
          </a:p>
          <a:p>
            <a:pPr algn="l">
              <a:spcBef>
                <a:spcPct val="50000"/>
              </a:spcBef>
            </a:pPr>
            <a:r>
              <a:rPr lang="ko-KR" altLang="en-US" sz="900" b="1">
                <a:effectLst/>
                <a:latin typeface="굴림" charset="-127"/>
                <a:ea typeface="굴림" charset="-127"/>
              </a:rPr>
              <a:t>  중의 질소산화물</a:t>
            </a:r>
          </a:p>
          <a:p>
            <a:pPr algn="l">
              <a:spcBef>
                <a:spcPct val="50000"/>
              </a:spcBef>
            </a:pPr>
            <a:r>
              <a:rPr lang="ko-KR" altLang="en-US" sz="900" b="1">
                <a:effectLst/>
                <a:latin typeface="굴림" charset="-127"/>
                <a:ea typeface="굴림" charset="-127"/>
              </a:rPr>
              <a:t>  </a:t>
            </a:r>
            <a:r>
              <a:rPr lang="en-US" altLang="ko-KR" sz="900" b="1">
                <a:effectLst/>
                <a:latin typeface="굴림" charset="-127"/>
                <a:ea typeface="굴림" charset="-127"/>
              </a:rPr>
              <a:t>(NOx) </a:t>
            </a:r>
            <a:r>
              <a:rPr lang="ko-KR" altLang="en-US" sz="900" b="1">
                <a:effectLst/>
                <a:latin typeface="굴림" charset="-127"/>
                <a:ea typeface="굴림" charset="-127"/>
              </a:rPr>
              <a:t>제거</a:t>
            </a:r>
          </a:p>
        </p:txBody>
      </p:sp>
      <p:sp>
        <p:nvSpPr>
          <p:cNvPr id="30" name="AutoShape 128"/>
          <p:cNvSpPr>
            <a:spLocks noChangeArrowheads="1"/>
          </p:cNvSpPr>
          <p:nvPr/>
        </p:nvSpPr>
        <p:spPr bwMode="auto">
          <a:xfrm>
            <a:off x="6286533" y="4899025"/>
            <a:ext cx="755650" cy="236538"/>
          </a:xfrm>
          <a:prstGeom prst="roundRect">
            <a:avLst>
              <a:gd name="adj" fmla="val 22477"/>
            </a:avLst>
          </a:prstGeom>
          <a:solidFill>
            <a:srgbClr val="E2DFCC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" name="Text Box 129"/>
          <p:cNvSpPr txBox="1">
            <a:spLocks noChangeArrowheads="1"/>
          </p:cNvSpPr>
          <p:nvPr/>
        </p:nvSpPr>
        <p:spPr bwMode="auto">
          <a:xfrm>
            <a:off x="6362733" y="4924425"/>
            <a:ext cx="601663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996633"/>
                </a:solidFill>
                <a:effectLst/>
                <a:latin typeface="굴림" charset="-127"/>
                <a:ea typeface="굴림" charset="-127"/>
              </a:rPr>
              <a:t>SDR</a:t>
            </a:r>
          </a:p>
        </p:txBody>
      </p:sp>
      <p:sp>
        <p:nvSpPr>
          <p:cNvPr id="32" name="Text Box 130"/>
          <p:cNvSpPr txBox="1">
            <a:spLocks noChangeArrowheads="1"/>
          </p:cNvSpPr>
          <p:nvPr/>
        </p:nvSpPr>
        <p:spPr bwMode="auto">
          <a:xfrm>
            <a:off x="6111908" y="5114925"/>
            <a:ext cx="1104900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ko-KR" sz="900" b="1" dirty="0">
                <a:effectLst/>
                <a:latin typeface="굴림" charset="-127"/>
                <a:ea typeface="굴림" charset="-127"/>
              </a:rPr>
              <a:t> </a:t>
            </a:r>
            <a:r>
              <a:rPr lang="ko-KR" altLang="en-US" sz="900" b="1" dirty="0" err="1">
                <a:effectLst/>
                <a:latin typeface="굴림" charset="-127"/>
                <a:ea typeface="굴림" charset="-127"/>
              </a:rPr>
              <a:t>액상소석회와</a:t>
            </a:r>
            <a:r>
              <a:rPr lang="ko-KR" altLang="en-US" sz="900" b="1" dirty="0">
                <a:effectLst/>
                <a:latin typeface="굴림" charset="-127"/>
                <a:ea typeface="굴림" charset="-127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ko-KR" altLang="en-US" sz="900" b="1" dirty="0">
                <a:effectLst/>
                <a:latin typeface="굴림" charset="-127"/>
                <a:ea typeface="굴림" charset="-127"/>
              </a:rPr>
              <a:t>  공정수를 적정한</a:t>
            </a:r>
          </a:p>
          <a:p>
            <a:pPr algn="l">
              <a:spcBef>
                <a:spcPct val="50000"/>
              </a:spcBef>
            </a:pPr>
            <a:r>
              <a:rPr lang="ko-KR" altLang="en-US" sz="900" b="1" dirty="0">
                <a:effectLst/>
                <a:latin typeface="굴림" charset="-127"/>
                <a:ea typeface="굴림" charset="-127"/>
              </a:rPr>
              <a:t>  비율로 희석시킨</a:t>
            </a:r>
          </a:p>
          <a:p>
            <a:pPr algn="l">
              <a:spcBef>
                <a:spcPct val="50000"/>
              </a:spcBef>
            </a:pPr>
            <a:r>
              <a:rPr lang="ko-KR" altLang="en-US" sz="900" b="1" dirty="0">
                <a:effectLst/>
                <a:latin typeface="굴림" charset="-127"/>
                <a:ea typeface="굴림" charset="-127"/>
              </a:rPr>
              <a:t>  후 분사하여 </a:t>
            </a:r>
          </a:p>
          <a:p>
            <a:pPr algn="l">
              <a:spcBef>
                <a:spcPct val="50000"/>
              </a:spcBef>
            </a:pPr>
            <a:r>
              <a:rPr lang="ko-KR" altLang="en-US" sz="900" b="1" dirty="0">
                <a:effectLst/>
                <a:latin typeface="굴림" charset="-127"/>
                <a:ea typeface="굴림" charset="-127"/>
              </a:rPr>
              <a:t>  황산화물</a:t>
            </a:r>
            <a:r>
              <a:rPr lang="en-US" altLang="ko-KR" sz="900" b="1" dirty="0">
                <a:effectLst/>
                <a:latin typeface="굴림" charset="-127"/>
                <a:ea typeface="굴림" charset="-127"/>
              </a:rPr>
              <a:t>, </a:t>
            </a:r>
            <a:r>
              <a:rPr lang="ko-KR" altLang="en-US" sz="900" b="1" dirty="0" err="1">
                <a:effectLst/>
                <a:latin typeface="굴림" charset="-127"/>
                <a:ea typeface="굴림" charset="-127"/>
              </a:rPr>
              <a:t>염화</a:t>
            </a:r>
            <a:endParaRPr lang="ko-KR" altLang="en-US" sz="900" b="1" dirty="0">
              <a:effectLst/>
              <a:latin typeface="굴림" charset="-127"/>
              <a:ea typeface="굴림" charset="-127"/>
            </a:endParaRPr>
          </a:p>
          <a:p>
            <a:pPr algn="l">
              <a:spcBef>
                <a:spcPct val="50000"/>
              </a:spcBef>
            </a:pPr>
            <a:r>
              <a:rPr lang="ko-KR" altLang="en-US" sz="900" b="1" dirty="0">
                <a:effectLst/>
                <a:latin typeface="굴림" charset="-127"/>
                <a:ea typeface="굴림" charset="-127"/>
              </a:rPr>
              <a:t>  </a:t>
            </a:r>
            <a:r>
              <a:rPr lang="ko-KR" altLang="en-US" sz="900" b="1" dirty="0" err="1">
                <a:effectLst/>
                <a:latin typeface="굴림" charset="-127"/>
                <a:ea typeface="굴림" charset="-127"/>
              </a:rPr>
              <a:t>수소등</a:t>
            </a:r>
            <a:r>
              <a:rPr lang="ko-KR" altLang="en-US" sz="900" b="1" dirty="0">
                <a:effectLst/>
                <a:latin typeface="굴림" charset="-127"/>
                <a:ea typeface="굴림" charset="-127"/>
              </a:rPr>
              <a:t> 유해</a:t>
            </a:r>
          </a:p>
          <a:p>
            <a:pPr algn="l">
              <a:spcBef>
                <a:spcPct val="50000"/>
              </a:spcBef>
            </a:pPr>
            <a:r>
              <a:rPr lang="ko-KR" altLang="en-US" sz="900" b="1" dirty="0">
                <a:effectLst/>
                <a:latin typeface="굴림" charset="-127"/>
                <a:ea typeface="굴림" charset="-127"/>
              </a:rPr>
              <a:t>  가스를 제거</a:t>
            </a:r>
          </a:p>
        </p:txBody>
      </p:sp>
      <p:sp>
        <p:nvSpPr>
          <p:cNvPr id="33" name="AutoShape 132"/>
          <p:cNvSpPr>
            <a:spLocks noChangeArrowheads="1"/>
          </p:cNvSpPr>
          <p:nvPr/>
        </p:nvSpPr>
        <p:spPr bwMode="auto">
          <a:xfrm>
            <a:off x="7321582" y="4908550"/>
            <a:ext cx="755650" cy="236538"/>
          </a:xfrm>
          <a:prstGeom prst="roundRect">
            <a:avLst>
              <a:gd name="adj" fmla="val 22477"/>
            </a:avLst>
          </a:prstGeom>
          <a:solidFill>
            <a:srgbClr val="E2DFCC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" name="Text Box 133"/>
          <p:cNvSpPr txBox="1">
            <a:spLocks noChangeArrowheads="1"/>
          </p:cNvSpPr>
          <p:nvPr/>
        </p:nvSpPr>
        <p:spPr bwMode="auto">
          <a:xfrm>
            <a:off x="7397783" y="4933950"/>
            <a:ext cx="601663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996633"/>
                </a:solidFill>
                <a:effectLst/>
                <a:latin typeface="굴림" charset="-127"/>
                <a:ea typeface="굴림" charset="-127"/>
              </a:rPr>
              <a:t>DV</a:t>
            </a:r>
          </a:p>
        </p:txBody>
      </p:sp>
      <p:sp>
        <p:nvSpPr>
          <p:cNvPr id="35" name="Text Box 134"/>
          <p:cNvSpPr txBox="1">
            <a:spLocks noChangeArrowheads="1"/>
          </p:cNvSpPr>
          <p:nvPr/>
        </p:nvSpPr>
        <p:spPr bwMode="auto">
          <a:xfrm>
            <a:off x="7146957" y="5124450"/>
            <a:ext cx="1104900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ko-KR" sz="900" b="1">
                <a:effectLst/>
                <a:latin typeface="굴림" charset="-127"/>
                <a:ea typeface="굴림" charset="-127"/>
              </a:rPr>
              <a:t> </a:t>
            </a:r>
            <a:r>
              <a:rPr lang="ko-KR" altLang="en-US" sz="900" b="1">
                <a:effectLst/>
                <a:latin typeface="굴림" charset="-127"/>
                <a:ea typeface="굴림" charset="-127"/>
              </a:rPr>
              <a:t>분말 소석회 및</a:t>
            </a:r>
          </a:p>
          <a:p>
            <a:pPr algn="l">
              <a:spcBef>
                <a:spcPct val="50000"/>
              </a:spcBef>
            </a:pPr>
            <a:r>
              <a:rPr lang="ko-KR" altLang="en-US" sz="900" b="1">
                <a:effectLst/>
                <a:latin typeface="굴림" charset="-127"/>
                <a:ea typeface="굴림" charset="-127"/>
              </a:rPr>
              <a:t>  활성탄을 주입</a:t>
            </a:r>
          </a:p>
          <a:p>
            <a:pPr algn="l">
              <a:spcBef>
                <a:spcPct val="50000"/>
              </a:spcBef>
            </a:pPr>
            <a:r>
              <a:rPr lang="ko-KR" altLang="en-US" sz="900" b="1">
                <a:effectLst/>
                <a:latin typeface="굴림" charset="-127"/>
                <a:ea typeface="굴림" charset="-127"/>
              </a:rPr>
              <a:t>  하여 다이옥신</a:t>
            </a:r>
          </a:p>
          <a:p>
            <a:pPr algn="l">
              <a:spcBef>
                <a:spcPct val="50000"/>
              </a:spcBef>
            </a:pPr>
            <a:r>
              <a:rPr lang="ko-KR" altLang="en-US" sz="900" b="1">
                <a:effectLst/>
                <a:latin typeface="굴림" charset="-127"/>
                <a:ea typeface="굴림" charset="-127"/>
              </a:rPr>
              <a:t>  및 중금속을 </a:t>
            </a:r>
          </a:p>
          <a:p>
            <a:pPr algn="l">
              <a:spcBef>
                <a:spcPct val="50000"/>
              </a:spcBef>
            </a:pPr>
            <a:r>
              <a:rPr lang="ko-KR" altLang="en-US" sz="900" b="1">
                <a:effectLst/>
                <a:latin typeface="굴림" charset="-127"/>
                <a:ea typeface="굴림" charset="-127"/>
              </a:rPr>
              <a:t>  흡착하고 염화</a:t>
            </a:r>
          </a:p>
          <a:p>
            <a:pPr algn="l">
              <a:spcBef>
                <a:spcPct val="50000"/>
              </a:spcBef>
            </a:pPr>
            <a:r>
              <a:rPr lang="ko-KR" altLang="en-US" sz="900" b="1">
                <a:effectLst/>
                <a:latin typeface="굴림" charset="-127"/>
                <a:ea typeface="굴림" charset="-127"/>
              </a:rPr>
              <a:t>  수소</a:t>
            </a:r>
            <a:r>
              <a:rPr lang="en-US" altLang="ko-KR" sz="900" b="1">
                <a:effectLst/>
                <a:latin typeface="굴림" charset="-127"/>
                <a:ea typeface="굴림" charset="-127"/>
              </a:rPr>
              <a:t>, </a:t>
            </a:r>
            <a:r>
              <a:rPr lang="ko-KR" altLang="en-US" sz="900" b="1">
                <a:effectLst/>
                <a:latin typeface="굴림" charset="-127"/>
                <a:ea typeface="굴림" charset="-127"/>
              </a:rPr>
              <a:t>황산화물</a:t>
            </a:r>
          </a:p>
          <a:p>
            <a:pPr algn="l">
              <a:spcBef>
                <a:spcPct val="50000"/>
              </a:spcBef>
            </a:pPr>
            <a:r>
              <a:rPr lang="ko-KR" altLang="en-US" sz="900" b="1">
                <a:effectLst/>
                <a:latin typeface="굴림" charset="-127"/>
                <a:ea typeface="굴림" charset="-127"/>
              </a:rPr>
              <a:t>  을 </a:t>
            </a:r>
            <a:r>
              <a:rPr lang="en-US" altLang="ko-KR" sz="900" b="1">
                <a:effectLst/>
                <a:latin typeface="굴림" charset="-127"/>
                <a:ea typeface="굴림" charset="-127"/>
              </a:rPr>
              <a:t>2</a:t>
            </a:r>
            <a:r>
              <a:rPr lang="ko-KR" altLang="en-US" sz="900" b="1">
                <a:effectLst/>
                <a:latin typeface="굴림" charset="-127"/>
                <a:ea typeface="굴림" charset="-127"/>
              </a:rPr>
              <a:t>차 제거</a:t>
            </a:r>
          </a:p>
        </p:txBody>
      </p:sp>
      <p:sp>
        <p:nvSpPr>
          <p:cNvPr id="36" name="AutoShape 135"/>
          <p:cNvSpPr>
            <a:spLocks noChangeArrowheads="1"/>
          </p:cNvSpPr>
          <p:nvPr/>
        </p:nvSpPr>
        <p:spPr bwMode="auto">
          <a:xfrm>
            <a:off x="8450297" y="4927600"/>
            <a:ext cx="873125" cy="236538"/>
          </a:xfrm>
          <a:prstGeom prst="roundRect">
            <a:avLst>
              <a:gd name="adj" fmla="val 22477"/>
            </a:avLst>
          </a:prstGeom>
          <a:solidFill>
            <a:srgbClr val="E2DFCC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7" name="Text Box 136"/>
          <p:cNvSpPr txBox="1">
            <a:spLocks noChangeArrowheads="1"/>
          </p:cNvSpPr>
          <p:nvPr/>
        </p:nvSpPr>
        <p:spPr bwMode="auto">
          <a:xfrm>
            <a:off x="8367745" y="4953000"/>
            <a:ext cx="989013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996633"/>
                </a:solidFill>
                <a:effectLst/>
                <a:latin typeface="굴림" charset="-127"/>
                <a:ea typeface="굴림" charset="-127"/>
              </a:rPr>
              <a:t>BAG FILTER</a:t>
            </a:r>
          </a:p>
        </p:txBody>
      </p:sp>
      <p:sp>
        <p:nvSpPr>
          <p:cNvPr id="38" name="Text Box 137"/>
          <p:cNvSpPr txBox="1">
            <a:spLocks noChangeArrowheads="1"/>
          </p:cNvSpPr>
          <p:nvPr/>
        </p:nvSpPr>
        <p:spPr bwMode="auto">
          <a:xfrm>
            <a:off x="8248683" y="5143500"/>
            <a:ext cx="1276350" cy="8540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ko-KR" sz="900" b="1">
                <a:effectLst/>
                <a:latin typeface="굴림" charset="-127"/>
                <a:ea typeface="굴림" charset="-127"/>
              </a:rPr>
              <a:t> </a:t>
            </a:r>
            <a:r>
              <a:rPr lang="ko-KR" altLang="en-US" sz="900" b="1">
                <a:effectLst/>
                <a:latin typeface="굴림" charset="-127"/>
                <a:ea typeface="굴림" charset="-127"/>
              </a:rPr>
              <a:t>분진제거설비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ko-KR" altLang="en-US" sz="900" b="1">
                <a:effectLst/>
                <a:latin typeface="굴림" charset="-127"/>
                <a:ea typeface="굴림" charset="-127"/>
              </a:rPr>
              <a:t> 다이옥신 및 중금속</a:t>
            </a:r>
          </a:p>
          <a:p>
            <a:pPr algn="l">
              <a:spcBef>
                <a:spcPct val="50000"/>
              </a:spcBef>
            </a:pPr>
            <a:r>
              <a:rPr lang="ko-KR" altLang="en-US" sz="900" b="1">
                <a:effectLst/>
                <a:latin typeface="굴림" charset="-127"/>
                <a:ea typeface="굴림" charset="-127"/>
              </a:rPr>
              <a:t>  흡착 제거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ko-KR" altLang="en-US" sz="900" b="1">
                <a:effectLst/>
                <a:latin typeface="굴림" charset="-127"/>
                <a:ea typeface="굴림" charset="-127"/>
              </a:rPr>
              <a:t> 비산재 포집</a:t>
            </a:r>
          </a:p>
        </p:txBody>
      </p:sp>
      <p:grpSp>
        <p:nvGrpSpPr>
          <p:cNvPr id="2" name="Group 138"/>
          <p:cNvGrpSpPr>
            <a:grpSpLocks/>
          </p:cNvGrpSpPr>
          <p:nvPr/>
        </p:nvGrpSpPr>
        <p:grpSpPr bwMode="auto">
          <a:xfrm>
            <a:off x="457232" y="1217613"/>
            <a:ext cx="8991600" cy="3195637"/>
            <a:chOff x="-2784" y="653"/>
            <a:chExt cx="5664" cy="2313"/>
          </a:xfrm>
        </p:grpSpPr>
        <p:pic>
          <p:nvPicPr>
            <p:cNvPr id="40" name="Picture 139"/>
            <p:cNvPicPr>
              <a:picLocks noChangeAspect="1" noChangeArrowheads="1"/>
            </p:cNvPicPr>
            <p:nvPr/>
          </p:nvPicPr>
          <p:blipFill>
            <a:blip r:embed="rId3" cstate="print"/>
            <a:srcRect t="28770" r="5132" b="15492"/>
            <a:stretch>
              <a:fillRect/>
            </a:stretch>
          </p:blipFill>
          <p:spPr bwMode="auto">
            <a:xfrm>
              <a:off x="-2784" y="653"/>
              <a:ext cx="5664" cy="2313"/>
            </a:xfrm>
            <a:prstGeom prst="rect">
              <a:avLst/>
            </a:prstGeom>
            <a:noFill/>
            <a:ln w="50800" algn="ctr">
              <a:noFill/>
              <a:prstDash val="lgDashDotDot"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41" name="Rectangle 140"/>
            <p:cNvSpPr>
              <a:spLocks noChangeArrowheads="1"/>
            </p:cNvSpPr>
            <p:nvPr/>
          </p:nvSpPr>
          <p:spPr bwMode="auto">
            <a:xfrm>
              <a:off x="2374" y="1630"/>
              <a:ext cx="318" cy="342"/>
            </a:xfrm>
            <a:prstGeom prst="rect">
              <a:avLst/>
            </a:prstGeom>
            <a:solidFill>
              <a:srgbClr val="FFFFFF"/>
            </a:solidFill>
            <a:ln w="44450" algn="ctr">
              <a:noFill/>
              <a:prstDash val="lgDashDotDot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2" name="Rectangle 141"/>
            <p:cNvSpPr>
              <a:spLocks noChangeArrowheads="1"/>
            </p:cNvSpPr>
            <p:nvPr/>
          </p:nvSpPr>
          <p:spPr bwMode="auto">
            <a:xfrm>
              <a:off x="2336" y="2750"/>
              <a:ext cx="318" cy="216"/>
            </a:xfrm>
            <a:prstGeom prst="rect">
              <a:avLst/>
            </a:prstGeom>
            <a:solidFill>
              <a:srgbClr val="FFFFFF"/>
            </a:solidFill>
            <a:ln w="44450" algn="ctr">
              <a:noFill/>
              <a:prstDash val="lgDashDotDot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C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타원 16"/>
          <p:cNvSpPr>
            <a:spLocks noChangeAspect="1"/>
          </p:cNvSpPr>
          <p:nvPr/>
        </p:nvSpPr>
        <p:spPr>
          <a:xfrm>
            <a:off x="-3048057" y="142852"/>
            <a:ext cx="6500858" cy="6500858"/>
          </a:xfrm>
          <a:prstGeom prst="ellipse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 w="1016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grpSp>
        <p:nvGrpSpPr>
          <p:cNvPr id="2" name="그룹 32"/>
          <p:cNvGrpSpPr/>
          <p:nvPr/>
        </p:nvGrpSpPr>
        <p:grpSpPr>
          <a:xfrm>
            <a:off x="3095612" y="5286388"/>
            <a:ext cx="5929353" cy="1214446"/>
            <a:chOff x="3095612" y="5286388"/>
            <a:chExt cx="5929354" cy="1214446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9" name="모서리가 둥근 직사각형 28"/>
            <p:cNvSpPr/>
            <p:nvPr/>
          </p:nvSpPr>
          <p:spPr>
            <a:xfrm>
              <a:off x="3095612" y="5286388"/>
              <a:ext cx="5929354" cy="1214446"/>
            </a:xfrm>
            <a:prstGeom prst="roundRect">
              <a:avLst>
                <a:gd name="adj" fmla="val 50000"/>
              </a:avLst>
            </a:prstGeom>
            <a:solidFill>
              <a:schemeClr val="lt1">
                <a:alpha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22990" y="5356771"/>
              <a:ext cx="4641015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glow rad="101600">
                      <a:srgbClr val="0070C0">
                        <a:alpha val="6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기대효과</a:t>
              </a:r>
              <a:endParaRPr lang="en-US" altLang="ko-KR" sz="3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endParaRPr>
            </a:p>
            <a:p>
              <a:r>
                <a:rPr lang="en-US" altLang="ko-KR" sz="32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glow rad="101600">
                      <a:srgbClr val="0070C0">
                        <a:alpha val="6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  </a:t>
              </a:r>
              <a:r>
                <a:rPr lang="en-US" altLang="ko-KR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glow rad="101600">
                      <a:srgbClr val="0070C0">
                        <a:alpha val="6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- </a:t>
              </a:r>
              <a:r>
                <a:rPr lang="ko-KR" altLang="en-US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glow rad="101600">
                      <a:srgbClr val="0070C0">
                        <a:alpha val="6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사업성과</a:t>
              </a:r>
              <a:r>
                <a:rPr lang="en-US" altLang="ko-KR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glow rad="101600">
                      <a:srgbClr val="0070C0">
                        <a:alpha val="6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, </a:t>
              </a:r>
              <a:r>
                <a:rPr lang="ko-KR" altLang="en-US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glow rad="101600">
                      <a:srgbClr val="0070C0">
                        <a:alpha val="6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발전전략</a:t>
              </a:r>
              <a:r>
                <a:rPr lang="en-US" altLang="ko-KR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glow rad="101600">
                      <a:srgbClr val="0070C0">
                        <a:alpha val="6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, VISION </a:t>
              </a:r>
              <a:r>
                <a:rPr lang="ko-KR" altLang="en-US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glow rad="101600">
                      <a:srgbClr val="0070C0">
                        <a:alpha val="6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제시 </a:t>
              </a:r>
              <a:endParaRPr lang="ko-KR" altLang="en-US" sz="2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endParaRPr>
            </a:p>
          </p:txBody>
        </p:sp>
      </p:grpSp>
      <p:sp>
        <p:nvSpPr>
          <p:cNvPr id="18" name="타원 17"/>
          <p:cNvSpPr>
            <a:spLocks noChangeAspect="1"/>
          </p:cNvSpPr>
          <p:nvPr/>
        </p:nvSpPr>
        <p:spPr>
          <a:xfrm>
            <a:off x="-2333674" y="785794"/>
            <a:ext cx="5200686" cy="5200686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2407" y="277279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white">
                      <a:lumMod val="50000"/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uhaus 93" pitchFamily="82" charset="0"/>
              </a:rPr>
              <a:t>CONTENTS</a:t>
            </a:r>
            <a:endParaRPr lang="ko-KR" altLang="en-US" sz="3600" dirty="0" smtClean="0">
              <a:solidFill>
                <a:prstClr val="black"/>
              </a:solidFill>
              <a:effectLst>
                <a:glow rad="101600">
                  <a:prstClr val="white">
                    <a:lumMod val="50000"/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2238359" y="785794"/>
            <a:ext cx="559558" cy="559558"/>
          </a:xfrm>
          <a:prstGeom prst="ellipse">
            <a:avLst/>
          </a:prstGeom>
          <a:solidFill>
            <a:srgbClr val="FFCC00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타원 21"/>
          <p:cNvSpPr>
            <a:spLocks noChangeAspect="1"/>
          </p:cNvSpPr>
          <p:nvPr/>
        </p:nvSpPr>
        <p:spPr>
          <a:xfrm>
            <a:off x="-2619428" y="526520"/>
            <a:ext cx="5760000" cy="5760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prstClr val="white"/>
              </a:solidFill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3178998" y="2428868"/>
            <a:ext cx="559558" cy="559558"/>
          </a:xfrm>
          <a:prstGeom prst="ellipse">
            <a:avLst/>
          </a:prstGeom>
          <a:solidFill>
            <a:srgbClr val="92D050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3113958" y="3978315"/>
            <a:ext cx="559558" cy="559558"/>
          </a:xfrm>
          <a:prstGeom prst="ellipse">
            <a:avLst/>
          </a:prstGeom>
          <a:solidFill>
            <a:srgbClr val="FF66FF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2309796" y="5357826"/>
            <a:ext cx="559558" cy="55955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" name="그룹 30"/>
          <p:cNvGrpSpPr/>
          <p:nvPr/>
        </p:nvGrpSpPr>
        <p:grpSpPr>
          <a:xfrm>
            <a:off x="3881430" y="2143116"/>
            <a:ext cx="5643602" cy="1214446"/>
            <a:chOff x="3881430" y="2143116"/>
            <a:chExt cx="5643602" cy="1214446"/>
          </a:xfrm>
        </p:grpSpPr>
        <p:sp>
          <p:nvSpPr>
            <p:cNvPr id="30" name="모서리가 둥근 직사각형 29"/>
            <p:cNvSpPr/>
            <p:nvPr/>
          </p:nvSpPr>
          <p:spPr>
            <a:xfrm>
              <a:off x="3881430" y="2143116"/>
              <a:ext cx="5643602" cy="1214446"/>
            </a:xfrm>
            <a:prstGeom prst="roundRect">
              <a:avLst>
                <a:gd name="adj" fmla="val 50000"/>
              </a:avLst>
            </a:prstGeom>
            <a:solidFill>
              <a:schemeClr val="lt1">
                <a:alpha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153953" y="2214554"/>
              <a:ext cx="3776996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추진배경</a:t>
              </a:r>
              <a:endParaRPr lang="en-US" altLang="ko-KR" sz="3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endParaRPr>
            </a:p>
            <a:p>
              <a:r>
                <a:rPr lang="en-US" altLang="ko-KR" sz="32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  </a:t>
              </a:r>
              <a:r>
                <a:rPr lang="en-US" altLang="ko-KR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-</a:t>
              </a:r>
              <a:r>
                <a:rPr lang="ko-KR" altLang="en-US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사업목표 및 계획</a:t>
              </a:r>
              <a:r>
                <a:rPr lang="en-US" altLang="ko-KR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, </a:t>
              </a:r>
              <a:r>
                <a:rPr lang="ko-KR" altLang="en-US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추진경위</a:t>
              </a:r>
              <a:endParaRPr lang="ko-KR" altLang="en-US" sz="2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endParaRPr>
            </a:p>
          </p:txBody>
        </p:sp>
      </p:grpSp>
      <p:grpSp>
        <p:nvGrpSpPr>
          <p:cNvPr id="4" name="그룹 31"/>
          <p:cNvGrpSpPr/>
          <p:nvPr/>
        </p:nvGrpSpPr>
        <p:grpSpPr>
          <a:xfrm>
            <a:off x="3881431" y="3786190"/>
            <a:ext cx="5929353" cy="1214446"/>
            <a:chOff x="3881430" y="3786190"/>
            <a:chExt cx="5929354" cy="1214446"/>
          </a:xfrm>
        </p:grpSpPr>
        <p:sp>
          <p:nvSpPr>
            <p:cNvPr id="33" name="모서리가 둥근 직사각형 32"/>
            <p:cNvSpPr/>
            <p:nvPr/>
          </p:nvSpPr>
          <p:spPr>
            <a:xfrm>
              <a:off x="3881430" y="3786190"/>
              <a:ext cx="5929354" cy="1214446"/>
            </a:xfrm>
            <a:prstGeom prst="roundRect">
              <a:avLst>
                <a:gd name="adj" fmla="val 50000"/>
              </a:avLst>
            </a:prstGeom>
            <a:solidFill>
              <a:schemeClr val="lt1">
                <a:alpha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69433" y="3857628"/>
              <a:ext cx="3106942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추진과정</a:t>
              </a:r>
              <a:endParaRPr lang="en-US" altLang="ko-KR" sz="3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endParaRPr>
            </a:p>
            <a:p>
              <a:r>
                <a:rPr lang="en-US" altLang="ko-KR" sz="32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  </a:t>
              </a:r>
              <a:r>
                <a:rPr lang="en-US" altLang="ko-KR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-</a:t>
              </a:r>
              <a:r>
                <a:rPr lang="ko-KR" altLang="en-US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추진과정 및 설치계획</a:t>
              </a:r>
              <a:endParaRPr lang="ko-KR" altLang="en-US" sz="2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endParaRPr>
            </a:p>
          </p:txBody>
        </p:sp>
      </p:grpSp>
      <p:grpSp>
        <p:nvGrpSpPr>
          <p:cNvPr id="5" name="그룹 29"/>
          <p:cNvGrpSpPr/>
          <p:nvPr/>
        </p:nvGrpSpPr>
        <p:grpSpPr>
          <a:xfrm>
            <a:off x="3024173" y="500042"/>
            <a:ext cx="5715041" cy="1214446"/>
            <a:chOff x="3024174" y="500042"/>
            <a:chExt cx="5715040" cy="1214446"/>
          </a:xfrm>
        </p:grpSpPr>
        <p:sp>
          <p:nvSpPr>
            <p:cNvPr id="36" name="모서리가 둥근 직사각형 35"/>
            <p:cNvSpPr/>
            <p:nvPr/>
          </p:nvSpPr>
          <p:spPr>
            <a:xfrm>
              <a:off x="3024174" y="500042"/>
              <a:ext cx="5715040" cy="1214446"/>
            </a:xfrm>
            <a:prstGeom prst="roundRect">
              <a:avLst>
                <a:gd name="adj" fmla="val 50000"/>
              </a:avLst>
            </a:prstGeom>
            <a:solidFill>
              <a:schemeClr val="lt1">
                <a:alpha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309925" y="571480"/>
              <a:ext cx="4474301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폐기물 발생 및 처리 현황</a:t>
              </a:r>
              <a:endParaRPr lang="en-US" altLang="ko-KR" sz="3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endParaRPr>
            </a:p>
            <a:p>
              <a:r>
                <a:rPr lang="en-US" altLang="ko-KR" sz="32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  </a:t>
              </a:r>
              <a:r>
                <a:rPr lang="en-US" altLang="ko-KR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-</a:t>
              </a:r>
              <a:r>
                <a:rPr lang="ko-KR" altLang="en-US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칠곡군</a:t>
              </a:r>
              <a:r>
                <a:rPr lang="en-US" altLang="ko-KR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 </a:t>
              </a:r>
              <a:r>
                <a:rPr lang="ko-KR" altLang="en-US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현황</a:t>
              </a:r>
              <a:endParaRPr lang="ko-KR" altLang="en-US" sz="2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endParaRPr>
            </a:p>
          </p:txBody>
        </p:sp>
      </p:grpSp>
      <p:sp>
        <p:nvSpPr>
          <p:cNvPr id="23" name="갈매기형 수장 22"/>
          <p:cNvSpPr/>
          <p:nvPr/>
        </p:nvSpPr>
        <p:spPr>
          <a:xfrm>
            <a:off x="8121352" y="5589240"/>
            <a:ext cx="648072" cy="504056"/>
          </a:xfrm>
          <a:prstGeom prst="chevron">
            <a:avLst>
              <a:gd name="adj" fmla="val 62076"/>
            </a:avLst>
          </a:prstGeom>
          <a:solidFill>
            <a:srgbClr val="00B0F0"/>
          </a:solidFill>
          <a:ln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순서도: 문서 1"/>
          <p:cNvSpPr/>
          <p:nvPr/>
        </p:nvSpPr>
        <p:spPr>
          <a:xfrm>
            <a:off x="0" y="0"/>
            <a:ext cx="9906000" cy="1142984"/>
          </a:xfrm>
          <a:prstGeom prst="flowChartDocumen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순서도: 순차적 액세스 저장소 2"/>
          <p:cNvSpPr/>
          <p:nvPr/>
        </p:nvSpPr>
        <p:spPr>
          <a:xfrm>
            <a:off x="238093" y="428604"/>
            <a:ext cx="571505" cy="571504"/>
          </a:xfrm>
          <a:prstGeom prst="flowChartMagneticTape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81036" y="928670"/>
            <a:ext cx="9024965" cy="7143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9587" y="428609"/>
            <a:ext cx="31967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기대 효과</a:t>
            </a:r>
            <a:r>
              <a:rPr lang="en-US" altLang="ko-KR" sz="2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-</a:t>
            </a:r>
            <a:r>
              <a:rPr lang="ko-KR" altLang="en-US" sz="2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사업성과</a:t>
            </a:r>
            <a:endParaRPr lang="ko-KR" altLang="en-US" sz="2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graphicFrame>
        <p:nvGraphicFramePr>
          <p:cNvPr id="6" name="다이어그램 5"/>
          <p:cNvGraphicFramePr/>
          <p:nvPr/>
        </p:nvGraphicFramePr>
        <p:xfrm>
          <a:off x="344488" y="1124744"/>
          <a:ext cx="9289032" cy="358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그룹 13"/>
          <p:cNvGrpSpPr/>
          <p:nvPr/>
        </p:nvGrpSpPr>
        <p:grpSpPr>
          <a:xfrm>
            <a:off x="200472" y="4509120"/>
            <a:ext cx="9865096" cy="2088232"/>
            <a:chOff x="200472" y="4509120"/>
            <a:chExt cx="9865096" cy="2088232"/>
          </a:xfrm>
        </p:grpSpPr>
        <p:grpSp>
          <p:nvGrpSpPr>
            <p:cNvPr id="9" name="그룹 8"/>
            <p:cNvGrpSpPr/>
            <p:nvPr/>
          </p:nvGrpSpPr>
          <p:grpSpPr>
            <a:xfrm>
              <a:off x="200472" y="4509120"/>
              <a:ext cx="5976663" cy="2088232"/>
              <a:chOff x="2072681" y="4509120"/>
              <a:chExt cx="5976663" cy="2088232"/>
            </a:xfrm>
          </p:grpSpPr>
          <p:graphicFrame>
            <p:nvGraphicFramePr>
              <p:cNvPr id="7" name="다이어그램 6"/>
              <p:cNvGraphicFramePr/>
              <p:nvPr/>
            </p:nvGraphicFramePr>
            <p:xfrm>
              <a:off x="4736976" y="4509120"/>
              <a:ext cx="3312368" cy="20882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  <p:sp>
            <p:nvSpPr>
              <p:cNvPr id="8" name="타원 7"/>
              <p:cNvSpPr/>
              <p:nvPr/>
            </p:nvSpPr>
            <p:spPr>
              <a:xfrm>
                <a:off x="2072681" y="4854243"/>
                <a:ext cx="3240360" cy="1743109"/>
              </a:xfrm>
              <a:prstGeom prst="ellipse">
                <a:avLst/>
              </a:prstGeom>
              <a:solidFill>
                <a:srgbClr val="FF99CC"/>
              </a:soli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>
                <a:sp3d extrusionH="57150">
                  <a:bevelT w="38100" h="38100"/>
                </a:sp3d>
              </a:bodyPr>
              <a:lstStyle/>
              <a:p>
                <a:pPr lvl="0" algn="ctr">
                  <a:lnSpc>
                    <a:spcPct val="150000"/>
                  </a:lnSpc>
                </a:pPr>
                <a:endParaRPr lang="en-US" altLang="ko-KR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FF0066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Y동녘M" pitchFamily="18" charset="-127"/>
                  <a:ea typeface="HY동녘M" pitchFamily="18" charset="-127"/>
                </a:endParaRPr>
              </a:p>
              <a:p>
                <a:pPr lvl="0" algn="ctr">
                  <a:lnSpc>
                    <a:spcPct val="150000"/>
                  </a:lnSpc>
                </a:pPr>
                <a:r>
                  <a:rPr lang="ko-KR" altLang="en-US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101600">
                        <a:srgbClr val="FF0066">
                          <a:alpha val="60000"/>
                        </a:srgbClr>
                      </a:glow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HY동녘M" pitchFamily="18" charset="-127"/>
                    <a:ea typeface="HY동녘M" pitchFamily="18" charset="-127"/>
                  </a:rPr>
                  <a:t>㈜제일에너지</a:t>
                </a:r>
                <a:endParaRPr lang="en-US" altLang="ko-KR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FF0066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Y동녘M" pitchFamily="18" charset="-127"/>
                  <a:ea typeface="HY동녘M" pitchFamily="18" charset="-127"/>
                </a:endParaRPr>
              </a:p>
              <a:p>
                <a:pPr lvl="0" algn="ctr">
                  <a:lnSpc>
                    <a:spcPct val="150000"/>
                  </a:lnSpc>
                </a:pPr>
                <a:r>
                  <a:rPr lang="ko-KR" altLang="en-US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101600">
                        <a:srgbClr val="FF0066">
                          <a:alpha val="60000"/>
                        </a:srgbClr>
                      </a:glow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HY동녘M" pitchFamily="18" charset="-127"/>
                    <a:ea typeface="HY동녘M" pitchFamily="18" charset="-127"/>
                  </a:rPr>
                  <a:t>처리단가</a:t>
                </a:r>
                <a:endParaRPr lang="en-US" altLang="ko-KR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FF0066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Y동녘M" pitchFamily="18" charset="-127"/>
                  <a:ea typeface="HY동녘M" pitchFamily="18" charset="-127"/>
                </a:endParaRPr>
              </a:p>
              <a:p>
                <a:pPr lvl="0" algn="ctr">
                  <a:lnSpc>
                    <a:spcPct val="150000"/>
                  </a:lnSpc>
                </a:pPr>
                <a:r>
                  <a:rPr lang="en-US" altLang="ko-KR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101600">
                        <a:srgbClr val="FF0066">
                          <a:alpha val="60000"/>
                        </a:srgbClr>
                      </a:glow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HY동녘M" pitchFamily="18" charset="-127"/>
                    <a:ea typeface="HY동녘M" pitchFamily="18" charset="-127"/>
                  </a:rPr>
                  <a:t>115,000/Ton</a:t>
                </a:r>
                <a:endParaRPr lang="ko-KR" alt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FF0066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  <a:p>
                <a:pPr algn="ctr">
                  <a:lnSpc>
                    <a:spcPct val="150000"/>
                  </a:lnSpc>
                </a:pPr>
                <a:endParaRPr lang="ko-KR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FF0066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6825208" y="5157192"/>
              <a:ext cx="32403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altLang="ko-KR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</a:rPr>
                <a:t>63,000</a:t>
              </a:r>
              <a:r>
                <a:rPr lang="ko-KR" altLang="en-US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</a:rPr>
                <a:t>원의 처리비 절감으로 연간 </a:t>
              </a:r>
              <a:r>
                <a:rPr lang="en-US" altLang="ko-KR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</a:rPr>
                <a:t>9</a:t>
              </a:r>
              <a:r>
                <a:rPr lang="ko-KR" altLang="en-US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</a:rPr>
                <a:t>억</a:t>
              </a:r>
              <a:r>
                <a:rPr lang="en-US" altLang="ko-KR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</a:rPr>
                <a:t>4</a:t>
              </a:r>
              <a:r>
                <a:rPr lang="ko-KR" altLang="en-US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</a:rPr>
                <a:t>천</a:t>
              </a:r>
              <a:r>
                <a:rPr lang="en-US" altLang="ko-KR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</a:rPr>
                <a:t>5</a:t>
              </a:r>
              <a:r>
                <a:rPr lang="ko-KR" altLang="en-US" sz="20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</a:rPr>
                <a:t>백만원</a:t>
              </a:r>
              <a:r>
                <a:rPr lang="ko-KR" altLang="en-US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</a:rPr>
                <a:t> 예산절감 효과  </a:t>
              </a:r>
              <a:endParaRPr lang="ko-KR" alt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3" name="오른쪽 화살표 12"/>
            <p:cNvSpPr/>
            <p:nvPr/>
          </p:nvSpPr>
          <p:spPr>
            <a:xfrm>
              <a:off x="6177136" y="5445224"/>
              <a:ext cx="648072" cy="504056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순서도: 문서 1"/>
          <p:cNvSpPr/>
          <p:nvPr/>
        </p:nvSpPr>
        <p:spPr>
          <a:xfrm>
            <a:off x="0" y="0"/>
            <a:ext cx="9906000" cy="1142984"/>
          </a:xfrm>
          <a:prstGeom prst="flowChartDocumen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" name="그룹 10"/>
          <p:cNvGrpSpPr/>
          <p:nvPr/>
        </p:nvGrpSpPr>
        <p:grpSpPr>
          <a:xfrm>
            <a:off x="560512" y="1542564"/>
            <a:ext cx="4248472" cy="446276"/>
            <a:chOff x="1208584" y="1628800"/>
            <a:chExt cx="4248472" cy="446276"/>
          </a:xfrm>
        </p:grpSpPr>
        <p:sp>
          <p:nvSpPr>
            <p:cNvPr id="8" name="순서도: 연결자 7"/>
            <p:cNvSpPr/>
            <p:nvPr/>
          </p:nvSpPr>
          <p:spPr>
            <a:xfrm>
              <a:off x="1208584" y="1772816"/>
              <a:ext cx="216024" cy="216024"/>
            </a:xfrm>
            <a:prstGeom prst="flowChartConnector">
              <a:avLst/>
            </a:prstGeom>
            <a:solidFill>
              <a:srgbClr val="009999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90000" dir="5400000" sy="-100000" algn="bl" rotWithShape="0"/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96616" y="1628800"/>
              <a:ext cx="3960440" cy="4462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ko-KR" altLang="en-US" sz="2300" b="1" dirty="0" smtClean="0">
                  <a:ln w="10541" cmpd="sng">
                    <a:noFill/>
                    <a:prstDash val="solid"/>
                  </a:ln>
                  <a:solidFill>
                    <a:srgbClr val="008080"/>
                  </a:solidFill>
                </a:rPr>
                <a:t>증기 </a:t>
              </a:r>
              <a:r>
                <a:rPr lang="en-US" altLang="ko-KR" sz="2300" b="1" dirty="0" smtClean="0">
                  <a:ln w="10541" cmpd="sng">
                    <a:noFill/>
                    <a:prstDash val="solid"/>
                  </a:ln>
                  <a:solidFill>
                    <a:srgbClr val="008080"/>
                  </a:solidFill>
                </a:rPr>
                <a:t>1</a:t>
              </a:r>
              <a:r>
                <a:rPr lang="ko-KR" altLang="en-US" sz="2300" b="1" dirty="0" smtClean="0">
                  <a:ln w="10541" cmpd="sng">
                    <a:noFill/>
                    <a:prstDash val="solid"/>
                  </a:ln>
                  <a:solidFill>
                    <a:srgbClr val="008080"/>
                  </a:solidFill>
                </a:rPr>
                <a:t>톤 생산 시 원가비교 </a:t>
              </a:r>
              <a:endParaRPr lang="ko-KR" altLang="en-US" sz="2300" b="1" dirty="0">
                <a:ln w="10541" cmpd="sng">
                  <a:noFill/>
                  <a:prstDash val="solid"/>
                </a:ln>
                <a:solidFill>
                  <a:srgbClr val="008080"/>
                </a:solidFill>
              </a:endParaRPr>
            </a:p>
          </p:txBody>
        </p:sp>
      </p:grpSp>
      <p:grpSp>
        <p:nvGrpSpPr>
          <p:cNvPr id="4" name="그룹 11"/>
          <p:cNvGrpSpPr/>
          <p:nvPr/>
        </p:nvGrpSpPr>
        <p:grpSpPr>
          <a:xfrm>
            <a:off x="5241032" y="2348880"/>
            <a:ext cx="5112568" cy="446276"/>
            <a:chOff x="1208584" y="1628800"/>
            <a:chExt cx="5400600" cy="446276"/>
          </a:xfrm>
        </p:grpSpPr>
        <p:sp>
          <p:nvSpPr>
            <p:cNvPr id="13" name="순서도: 연결자 12"/>
            <p:cNvSpPr/>
            <p:nvPr/>
          </p:nvSpPr>
          <p:spPr>
            <a:xfrm>
              <a:off x="1208584" y="1772816"/>
              <a:ext cx="216024" cy="216024"/>
            </a:xfrm>
            <a:prstGeom prst="flowChartConnector">
              <a:avLst/>
            </a:prstGeom>
            <a:solidFill>
              <a:srgbClr val="009999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90000" dir="5400000" sy="-100000" algn="bl" rotWithShape="0"/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96616" y="1628800"/>
              <a:ext cx="5112568" cy="4462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ko-KR" altLang="en-US" sz="2300" b="1" dirty="0" smtClean="0">
                  <a:ln w="10541" cmpd="sng">
                    <a:noFill/>
                    <a:prstDash val="solid"/>
                  </a:ln>
                  <a:solidFill>
                    <a:srgbClr val="008080"/>
                  </a:solidFill>
                </a:rPr>
                <a:t>㈜제일에너지 증기</a:t>
              </a:r>
              <a:r>
                <a:rPr lang="en-US" altLang="ko-KR" sz="2300" b="1" dirty="0" smtClean="0">
                  <a:ln w="10541" cmpd="sng">
                    <a:noFill/>
                    <a:prstDash val="solid"/>
                  </a:ln>
                  <a:solidFill>
                    <a:srgbClr val="008080"/>
                  </a:solidFill>
                </a:rPr>
                <a:t>1</a:t>
              </a:r>
              <a:r>
                <a:rPr lang="ko-KR" altLang="en-US" sz="2300" b="1" dirty="0" smtClean="0">
                  <a:ln w="10541" cmpd="sng">
                    <a:noFill/>
                    <a:prstDash val="solid"/>
                  </a:ln>
                  <a:solidFill>
                    <a:srgbClr val="008080"/>
                  </a:solidFill>
                </a:rPr>
                <a:t>톤 공급가</a:t>
              </a:r>
              <a:endParaRPr lang="ko-KR" altLang="en-US" sz="2300" b="1" dirty="0">
                <a:ln w="10541" cmpd="sng">
                  <a:noFill/>
                  <a:prstDash val="solid"/>
                </a:ln>
                <a:solidFill>
                  <a:srgbClr val="008080"/>
                </a:solidFill>
              </a:endParaRPr>
            </a:p>
          </p:txBody>
        </p:sp>
      </p:grp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632520" y="2348880"/>
          <a:ext cx="3748976" cy="32403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381202"/>
                <a:gridCol w="2367774"/>
              </a:tblGrid>
              <a:tr h="6480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원재료</a:t>
                      </a:r>
                      <a:endParaRPr lang="ko-KR" altLang="en-US" sz="1800" dirty="0"/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금      액</a:t>
                      </a:r>
                      <a:endParaRPr lang="ko-KR" altLang="en-US" sz="1800" dirty="0"/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/>
                        <a:t>LNG</a:t>
                      </a:r>
                      <a:endParaRPr lang="ko-KR" altLang="en-US" sz="2400" b="1" dirty="0"/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/>
                        <a:t>50,580 </a:t>
                      </a:r>
                      <a:r>
                        <a:rPr lang="ko-KR" altLang="en-US" sz="1800" b="1" dirty="0" smtClean="0"/>
                        <a:t>원</a:t>
                      </a:r>
                      <a:r>
                        <a:rPr lang="en-US" altLang="ko-KR" sz="1800" b="1" dirty="0" smtClean="0"/>
                        <a:t>/</a:t>
                      </a:r>
                      <a:r>
                        <a:rPr lang="ko-KR" altLang="en-US" sz="1800" b="1" dirty="0" smtClean="0"/>
                        <a:t>톤</a:t>
                      </a:r>
                      <a:endParaRPr lang="ko-KR" altLang="en-US" sz="1800" b="1" dirty="0"/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/>
                        <a:t>BC/a</a:t>
                      </a:r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/>
                        <a:t>66,740 </a:t>
                      </a:r>
                      <a:r>
                        <a:rPr lang="ko-KR" altLang="en-US" sz="1800" b="1" dirty="0" smtClean="0"/>
                        <a:t>원</a:t>
                      </a:r>
                      <a:r>
                        <a:rPr lang="en-US" altLang="ko-KR" sz="1800" b="1" dirty="0" smtClean="0"/>
                        <a:t>/</a:t>
                      </a:r>
                      <a:r>
                        <a:rPr lang="ko-KR" altLang="en-US" sz="1800" b="1" dirty="0" smtClean="0"/>
                        <a:t>톤</a:t>
                      </a:r>
                      <a:endParaRPr lang="ko-KR" altLang="en-US" sz="1800" b="1" dirty="0"/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/>
                        <a:t>BC/c</a:t>
                      </a:r>
                      <a:endParaRPr lang="ko-KR" altLang="en-US" sz="2400" b="1" dirty="0"/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/>
                        <a:t>59,640 </a:t>
                      </a:r>
                      <a:r>
                        <a:rPr lang="ko-KR" altLang="en-US" sz="1800" b="1" dirty="0" smtClean="0"/>
                        <a:t>원</a:t>
                      </a:r>
                      <a:r>
                        <a:rPr lang="en-US" altLang="ko-KR" sz="1800" b="1" dirty="0" smtClean="0"/>
                        <a:t>/</a:t>
                      </a:r>
                      <a:r>
                        <a:rPr lang="ko-KR" altLang="en-US" sz="1800" b="1" dirty="0" smtClean="0"/>
                        <a:t>톤</a:t>
                      </a:r>
                      <a:endParaRPr lang="ko-KR" altLang="en-US" sz="1800" b="1" dirty="0"/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5251399" y="3162672"/>
          <a:ext cx="4310111" cy="156247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630427"/>
                <a:gridCol w="2679684"/>
              </a:tblGrid>
              <a:tr h="648072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 </a:t>
                      </a:r>
                      <a:r>
                        <a:rPr lang="ko-KR" altLang="en-US" sz="1800" dirty="0" smtClean="0"/>
                        <a:t>금    액</a:t>
                      </a:r>
                      <a:endParaRPr lang="ko-KR" altLang="en-US" sz="1800" dirty="0"/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증기공급가</a:t>
                      </a:r>
                      <a:endParaRPr lang="ko-KR" altLang="en-US" sz="1800" dirty="0"/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i="0" dirty="0" smtClean="0">
                          <a:solidFill>
                            <a:srgbClr val="FF0000"/>
                          </a:solidFill>
                        </a:rPr>
                        <a:t>30,000 ~ 35,000 </a:t>
                      </a: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</a:rPr>
                        <a:t>원</a:t>
                      </a: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</a:rPr>
                        <a:t>톤</a:t>
                      </a:r>
                      <a:endParaRPr lang="ko-KR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5" name="순서도: 순차적 액세스 저장소 14"/>
          <p:cNvSpPr/>
          <p:nvPr/>
        </p:nvSpPr>
        <p:spPr>
          <a:xfrm>
            <a:off x="238093" y="428604"/>
            <a:ext cx="571505" cy="571504"/>
          </a:xfrm>
          <a:prstGeom prst="flowChartMagneticTape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881036" y="928670"/>
            <a:ext cx="9024965" cy="7143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9587" y="428609"/>
            <a:ext cx="31967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기대 효과</a:t>
            </a:r>
            <a:r>
              <a:rPr lang="en-US" altLang="ko-KR" sz="2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-</a:t>
            </a:r>
            <a:r>
              <a:rPr lang="ko-KR" altLang="en-US" sz="2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사업성과</a:t>
            </a:r>
            <a:endParaRPr lang="ko-KR" altLang="en-US" sz="2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21" name="타원형 설명선 20"/>
          <p:cNvSpPr/>
          <p:nvPr/>
        </p:nvSpPr>
        <p:spPr>
          <a:xfrm>
            <a:off x="4608300" y="500944"/>
            <a:ext cx="3081003" cy="1656184"/>
          </a:xfrm>
          <a:prstGeom prst="wedgeEllipseCallout">
            <a:avLst>
              <a:gd name="adj1" fmla="val 41400"/>
              <a:gd name="adj2" fmla="val 6060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>
                <a:latin typeface="휴먼모음T" pitchFamily="18" charset="-127"/>
                <a:ea typeface="휴먼모음T" pitchFamily="18" charset="-127"/>
              </a:rPr>
              <a:t>증기를 이용하는 업체의 경우 기존 연료 비용을 </a:t>
            </a:r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40~50%</a:t>
            </a:r>
            <a:r>
              <a:rPr lang="ko-KR" altLang="en-US" sz="1700" dirty="0" smtClean="0">
                <a:latin typeface="휴먼모음T" pitchFamily="18" charset="-127"/>
                <a:ea typeface="휴먼모음T" pitchFamily="18" charset="-127"/>
              </a:rPr>
              <a:t>나 절감시킬 수 있음</a:t>
            </a:r>
            <a:r>
              <a:rPr lang="en-US" altLang="ko-KR" sz="1700" dirty="0" smtClean="0">
                <a:latin typeface="휴먼모음T" pitchFamily="18" charset="-127"/>
                <a:ea typeface="휴먼모음T" pitchFamily="18" charset="-127"/>
              </a:rPr>
              <a:t>!!</a:t>
            </a:r>
            <a:endParaRPr lang="ko-KR" altLang="en-US" sz="17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333309" y="4365104"/>
            <a:ext cx="2643206" cy="2232248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500" b="1" dirty="0" smtClean="0">
                <a:latin typeface="+mn-ea"/>
              </a:rPr>
              <a:t>기회 부여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+mn-ea"/>
              </a:rPr>
              <a:t>해당 지역의 사업자 또는 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+mn-ea"/>
              </a:rPr>
              <a:t>환경사업 예정자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smtClean="0">
                <a:latin typeface="+mn-ea"/>
              </a:rPr>
              <a:t>개인 또는 법인 모두에게 </a:t>
            </a:r>
            <a:r>
              <a:rPr lang="en-US" altLang="ko-KR" sz="1200" dirty="0" smtClean="0">
                <a:latin typeface="+mn-ea"/>
              </a:rPr>
              <a:t>‘</a:t>
            </a:r>
            <a:r>
              <a:rPr lang="ko-KR" altLang="en-US" sz="1200" dirty="0" smtClean="0">
                <a:latin typeface="+mn-ea"/>
              </a:rPr>
              <a:t>제</a:t>
            </a:r>
            <a:r>
              <a:rPr lang="en-US" altLang="ko-KR" sz="1200" dirty="0" smtClean="0">
                <a:latin typeface="+mn-ea"/>
              </a:rPr>
              <a:t>3</a:t>
            </a:r>
            <a:r>
              <a:rPr lang="ko-KR" altLang="en-US" sz="1200" dirty="0" smtClean="0">
                <a:latin typeface="+mn-ea"/>
              </a:rPr>
              <a:t>자 제안공고</a:t>
            </a:r>
            <a:r>
              <a:rPr lang="en-US" altLang="ko-KR" sz="1200" dirty="0" smtClean="0">
                <a:latin typeface="+mn-ea"/>
              </a:rPr>
              <a:t>’ 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+mn-ea"/>
              </a:rPr>
              <a:t>(30</a:t>
            </a:r>
            <a:r>
              <a:rPr lang="ko-KR" altLang="en-US" sz="1200" dirty="0" smtClean="0">
                <a:latin typeface="+mn-ea"/>
              </a:rPr>
              <a:t>일간</a:t>
            </a:r>
            <a:r>
              <a:rPr lang="en-US" altLang="ko-KR" sz="1200" dirty="0" smtClean="0">
                <a:latin typeface="+mn-ea"/>
              </a:rPr>
              <a:t>)</a:t>
            </a:r>
            <a:r>
              <a:rPr lang="ko-KR" altLang="en-US" sz="1200" dirty="0" smtClean="0">
                <a:latin typeface="+mn-ea"/>
              </a:rPr>
              <a:t>를 통해 공평한 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+mn-ea"/>
              </a:rPr>
              <a:t>기회 부여</a:t>
            </a:r>
            <a:endParaRPr lang="ko-KR" altLang="en-US" sz="1200" dirty="0">
              <a:latin typeface="+mn-ea"/>
            </a:endParaRPr>
          </a:p>
        </p:txBody>
      </p:sp>
      <p:sp>
        <p:nvSpPr>
          <p:cNvPr id="66" name="모서리가 둥근 직사각형 65"/>
          <p:cNvSpPr/>
          <p:nvPr/>
        </p:nvSpPr>
        <p:spPr>
          <a:xfrm>
            <a:off x="6872927" y="3573016"/>
            <a:ext cx="2928958" cy="264320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84150" indent="-184150" algn="r" eaLnBrk="0" latinLnBrk="0" hangingPunct="0">
              <a:lnSpc>
                <a:spcPct val="110000"/>
              </a:lnSpc>
              <a:buClr>
                <a:prstClr val="black"/>
              </a:buClr>
            </a:pPr>
            <a:r>
              <a:rPr lang="ko-KR" altLang="en-US" sz="1200" dirty="0" smtClean="0">
                <a:solidFill>
                  <a:srgbClr val="000000"/>
                </a:solidFill>
              </a:rPr>
              <a:t>소각성능이 우수한 </a:t>
            </a:r>
            <a:r>
              <a:rPr lang="en-US" altLang="ko-KR" sz="1200" dirty="0" smtClean="0">
                <a:solidFill>
                  <a:srgbClr val="000000"/>
                </a:solidFill>
              </a:rPr>
              <a:t>STOKER </a:t>
            </a:r>
            <a:r>
              <a:rPr lang="ko-KR" altLang="en-US" sz="1200" dirty="0" smtClean="0">
                <a:solidFill>
                  <a:srgbClr val="000000"/>
                </a:solidFill>
              </a:rPr>
              <a:t>방식의 </a:t>
            </a:r>
            <a:endParaRPr lang="en-US" altLang="ko-KR" sz="1200" dirty="0" smtClean="0">
              <a:solidFill>
                <a:srgbClr val="000000"/>
              </a:solidFill>
            </a:endParaRPr>
          </a:p>
          <a:p>
            <a:pPr marL="184150" indent="-184150" algn="r" eaLnBrk="0" latinLnBrk="0" hangingPunct="0">
              <a:lnSpc>
                <a:spcPct val="110000"/>
              </a:lnSpc>
              <a:buClr>
                <a:prstClr val="black"/>
              </a:buClr>
            </a:pPr>
            <a:r>
              <a:rPr lang="ko-KR" altLang="en-US" sz="1200" b="1" dirty="0" smtClean="0">
                <a:solidFill>
                  <a:srgbClr val="000000"/>
                </a:solidFill>
              </a:rPr>
              <a:t>최적의 소각시설 운영</a:t>
            </a:r>
          </a:p>
          <a:p>
            <a:pPr marL="184150" indent="-184150" algn="r" eaLnBrk="0" latinLnBrk="0" hangingPunct="0">
              <a:lnSpc>
                <a:spcPct val="110000"/>
              </a:lnSpc>
              <a:buClr>
                <a:prstClr val="black"/>
              </a:buClr>
            </a:pPr>
            <a:endParaRPr lang="ko-KR" altLang="en-US" sz="1200" dirty="0" smtClean="0">
              <a:solidFill>
                <a:srgbClr val="000000"/>
              </a:solidFill>
            </a:endParaRPr>
          </a:p>
          <a:p>
            <a:pPr marL="184150" indent="-184150" algn="r" eaLnBrk="0" latinLnBrk="0" hangingPunct="0">
              <a:lnSpc>
                <a:spcPct val="110000"/>
              </a:lnSpc>
              <a:buClr>
                <a:prstClr val="black"/>
              </a:buClr>
            </a:pPr>
            <a:r>
              <a:rPr lang="ko-KR" altLang="en-US" sz="1200" dirty="0" smtClean="0">
                <a:solidFill>
                  <a:srgbClr val="000000"/>
                </a:solidFill>
              </a:rPr>
              <a:t>증기생산효율이 높은 </a:t>
            </a:r>
            <a:endParaRPr lang="en-US" altLang="ko-KR" sz="1200" dirty="0" smtClean="0">
              <a:solidFill>
                <a:srgbClr val="000000"/>
              </a:solidFill>
            </a:endParaRPr>
          </a:p>
          <a:p>
            <a:pPr marL="184150" indent="-184150" algn="r" eaLnBrk="0" latinLnBrk="0" hangingPunct="0">
              <a:lnSpc>
                <a:spcPct val="110000"/>
              </a:lnSpc>
              <a:buClr>
                <a:prstClr val="black"/>
              </a:buClr>
            </a:pPr>
            <a:r>
              <a:rPr lang="ko-KR" altLang="en-US" sz="1200" dirty="0" err="1" smtClean="0">
                <a:solidFill>
                  <a:srgbClr val="000000"/>
                </a:solidFill>
              </a:rPr>
              <a:t>폐열보일러를</a:t>
            </a:r>
            <a:r>
              <a:rPr lang="ko-KR" altLang="en-US" sz="1200" dirty="0" smtClean="0">
                <a:solidFill>
                  <a:srgbClr val="000000"/>
                </a:solidFill>
              </a:rPr>
              <a:t> 설치 </a:t>
            </a:r>
          </a:p>
          <a:p>
            <a:pPr marL="184150" indent="-184150" algn="r" eaLnBrk="0" latinLnBrk="0" hangingPunct="0">
              <a:lnSpc>
                <a:spcPct val="110000"/>
              </a:lnSpc>
              <a:buClr>
                <a:prstClr val="black"/>
              </a:buClr>
            </a:pPr>
            <a:r>
              <a:rPr lang="ko-KR" altLang="en-US" sz="1200" b="1" dirty="0" smtClean="0">
                <a:solidFill>
                  <a:srgbClr val="000000"/>
                </a:solidFill>
              </a:rPr>
              <a:t>증기생산효율 증대</a:t>
            </a:r>
          </a:p>
          <a:p>
            <a:pPr marL="184150" indent="-184150" algn="r" eaLnBrk="0" latinLnBrk="0" hangingPunct="0">
              <a:lnSpc>
                <a:spcPct val="110000"/>
              </a:lnSpc>
              <a:buClr>
                <a:prstClr val="black"/>
              </a:buClr>
            </a:pPr>
            <a:endParaRPr lang="ko-KR" altLang="en-US" sz="1200" dirty="0" smtClean="0">
              <a:solidFill>
                <a:srgbClr val="000000"/>
              </a:solidFill>
            </a:endParaRPr>
          </a:p>
          <a:p>
            <a:pPr marL="184150" indent="-184150" algn="r" eaLnBrk="0" latinLnBrk="0" hangingPunct="0">
              <a:lnSpc>
                <a:spcPct val="110000"/>
              </a:lnSpc>
              <a:buClr>
                <a:prstClr val="black"/>
              </a:buClr>
            </a:pPr>
            <a:r>
              <a:rPr lang="ko-KR" altLang="en-US" sz="1200" dirty="0" smtClean="0">
                <a:solidFill>
                  <a:srgbClr val="000000"/>
                </a:solidFill>
              </a:rPr>
              <a:t>폐기물 소각 시 발생되는 </a:t>
            </a:r>
            <a:endParaRPr lang="en-US" altLang="ko-KR" sz="1200" dirty="0" smtClean="0">
              <a:solidFill>
                <a:srgbClr val="000000"/>
              </a:solidFill>
            </a:endParaRPr>
          </a:p>
          <a:p>
            <a:pPr marL="184150" indent="-184150" algn="r" eaLnBrk="0" latinLnBrk="0" hangingPunct="0">
              <a:lnSpc>
                <a:spcPct val="110000"/>
              </a:lnSpc>
              <a:buClr>
                <a:prstClr val="black"/>
              </a:buClr>
            </a:pPr>
            <a:r>
              <a:rPr lang="ko-KR" altLang="en-US" sz="1200" b="1" dirty="0" smtClean="0">
                <a:solidFill>
                  <a:srgbClr val="000000"/>
                </a:solidFill>
              </a:rPr>
              <a:t>각종 대기오염물질 등을 </a:t>
            </a:r>
            <a:endParaRPr lang="en-US" altLang="ko-KR" sz="1200" b="1" dirty="0" smtClean="0">
              <a:solidFill>
                <a:srgbClr val="000000"/>
              </a:solidFill>
            </a:endParaRPr>
          </a:p>
          <a:p>
            <a:pPr marL="184150" indent="-184150" algn="r" eaLnBrk="0" latinLnBrk="0" hangingPunct="0">
              <a:lnSpc>
                <a:spcPct val="110000"/>
              </a:lnSpc>
              <a:buClr>
                <a:prstClr val="black"/>
              </a:buClr>
            </a:pPr>
            <a:r>
              <a:rPr lang="ko-KR" altLang="en-US" sz="1200" b="1" dirty="0" smtClean="0">
                <a:solidFill>
                  <a:srgbClr val="000000"/>
                </a:solidFill>
              </a:rPr>
              <a:t>완벽한 방지시설을 </a:t>
            </a:r>
            <a:endParaRPr lang="en-US" altLang="ko-KR" sz="1200" b="1" dirty="0" smtClean="0">
              <a:solidFill>
                <a:srgbClr val="000000"/>
              </a:solidFill>
            </a:endParaRPr>
          </a:p>
          <a:p>
            <a:pPr marL="184150" indent="-184150" algn="r" eaLnBrk="0" latinLnBrk="0" hangingPunct="0">
              <a:lnSpc>
                <a:spcPct val="110000"/>
              </a:lnSpc>
              <a:buClr>
                <a:prstClr val="black"/>
              </a:buClr>
            </a:pPr>
            <a:r>
              <a:rPr lang="ko-KR" altLang="en-US" sz="1200" b="1" dirty="0" smtClean="0">
                <a:solidFill>
                  <a:srgbClr val="000000"/>
                </a:solidFill>
              </a:rPr>
              <a:t>설치 하여 제거함</a:t>
            </a:r>
          </a:p>
        </p:txBody>
      </p:sp>
      <p:sp>
        <p:nvSpPr>
          <p:cNvPr id="67" name="모서리가 둥근 직사각형 66"/>
          <p:cNvSpPr/>
          <p:nvPr/>
        </p:nvSpPr>
        <p:spPr>
          <a:xfrm>
            <a:off x="166654" y="1214422"/>
            <a:ext cx="2452670" cy="278608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4150" indent="-184150" eaLnBrk="0" latinLnBrk="0" hangingPunct="0">
              <a:lnSpc>
                <a:spcPct val="110000"/>
              </a:lnSpc>
              <a:buClr>
                <a:prstClr val="black"/>
              </a:buClr>
            </a:pPr>
            <a:r>
              <a:rPr lang="ko-KR" altLang="en-US" sz="1300" b="1" dirty="0" smtClean="0">
                <a:solidFill>
                  <a:srgbClr val="000000"/>
                </a:solidFill>
              </a:rPr>
              <a:t>코스트 절감효과</a:t>
            </a:r>
            <a:endParaRPr lang="en-US" altLang="ko-KR" sz="1300" b="1" dirty="0" smtClean="0">
              <a:solidFill>
                <a:srgbClr val="000000"/>
              </a:solidFill>
            </a:endParaRPr>
          </a:p>
          <a:p>
            <a:pPr marL="184150" indent="-184150" eaLnBrk="0" latinLnBrk="0" hangingPunct="0">
              <a:lnSpc>
                <a:spcPct val="110000"/>
              </a:lnSpc>
              <a:buClr>
                <a:prstClr val="black"/>
              </a:buClr>
            </a:pPr>
            <a:r>
              <a:rPr lang="ko-KR" altLang="en-US" sz="1300" dirty="0" smtClean="0">
                <a:solidFill>
                  <a:srgbClr val="000000"/>
                </a:solidFill>
              </a:rPr>
              <a:t>폐기물처리비용의 절감</a:t>
            </a:r>
            <a:endParaRPr lang="en-US" altLang="ko-KR" sz="1300" dirty="0" smtClean="0">
              <a:solidFill>
                <a:srgbClr val="000000"/>
              </a:solidFill>
            </a:endParaRPr>
          </a:p>
          <a:p>
            <a:pPr marL="184150" indent="-184150" eaLnBrk="0" latinLnBrk="0" hangingPunct="0">
              <a:lnSpc>
                <a:spcPct val="110000"/>
              </a:lnSpc>
              <a:buClr>
                <a:prstClr val="black"/>
              </a:buClr>
            </a:pPr>
            <a:endParaRPr lang="en-US" altLang="ko-KR" sz="1300" dirty="0" smtClean="0">
              <a:solidFill>
                <a:srgbClr val="000000"/>
              </a:solidFill>
            </a:endParaRPr>
          </a:p>
          <a:p>
            <a:pPr marL="184150" indent="-184150" eaLnBrk="0" latinLnBrk="0" hangingPunct="0">
              <a:lnSpc>
                <a:spcPct val="110000"/>
              </a:lnSpc>
              <a:buClr>
                <a:prstClr val="black"/>
              </a:buClr>
            </a:pPr>
            <a:r>
              <a:rPr lang="ko-KR" altLang="en-US" sz="1300" b="1" dirty="0" err="1" smtClean="0">
                <a:solidFill>
                  <a:srgbClr val="000000"/>
                </a:solidFill>
              </a:rPr>
              <a:t>신재생에너지</a:t>
            </a:r>
            <a:r>
              <a:rPr lang="ko-KR" altLang="en-US" sz="1300" b="1" dirty="0" smtClean="0">
                <a:solidFill>
                  <a:srgbClr val="000000"/>
                </a:solidFill>
              </a:rPr>
              <a:t> </a:t>
            </a:r>
            <a:r>
              <a:rPr lang="ko-KR" altLang="en-US" sz="1300" dirty="0" smtClean="0">
                <a:solidFill>
                  <a:srgbClr val="000000"/>
                </a:solidFill>
              </a:rPr>
              <a:t>공급을 통한</a:t>
            </a:r>
            <a:endParaRPr lang="en-US" altLang="ko-KR" sz="1300" dirty="0" smtClean="0">
              <a:solidFill>
                <a:srgbClr val="000000"/>
              </a:solidFill>
            </a:endParaRPr>
          </a:p>
          <a:p>
            <a:pPr marL="184150" indent="-184150" eaLnBrk="0" latinLnBrk="0" hangingPunct="0">
              <a:lnSpc>
                <a:spcPct val="110000"/>
              </a:lnSpc>
              <a:buClr>
                <a:prstClr val="black"/>
              </a:buClr>
            </a:pPr>
            <a:r>
              <a:rPr lang="ko-KR" altLang="en-US" sz="1300" b="1" dirty="0" smtClean="0">
                <a:solidFill>
                  <a:srgbClr val="000000"/>
                </a:solidFill>
              </a:rPr>
              <a:t>연료절감 효과</a:t>
            </a:r>
            <a:endParaRPr lang="en-US" altLang="ko-KR" sz="1300" b="1" dirty="0" smtClean="0">
              <a:solidFill>
                <a:srgbClr val="000000"/>
              </a:solidFill>
            </a:endParaRPr>
          </a:p>
          <a:p>
            <a:pPr marL="184150" indent="-184150" eaLnBrk="0" latinLnBrk="0" hangingPunct="0">
              <a:lnSpc>
                <a:spcPct val="110000"/>
              </a:lnSpc>
              <a:buClr>
                <a:prstClr val="black"/>
              </a:buClr>
            </a:pPr>
            <a:endParaRPr lang="en-US" altLang="ko-KR" sz="1300" dirty="0" smtClean="0">
              <a:solidFill>
                <a:srgbClr val="000000"/>
              </a:solidFill>
            </a:endParaRPr>
          </a:p>
          <a:p>
            <a:pPr marL="184150" indent="-184150" eaLnBrk="0" latinLnBrk="0" hangingPunct="0">
              <a:lnSpc>
                <a:spcPct val="110000"/>
              </a:lnSpc>
              <a:buClr>
                <a:prstClr val="black"/>
              </a:buClr>
            </a:pPr>
            <a:r>
              <a:rPr lang="ko-KR" altLang="en-US" sz="1300" dirty="0" smtClean="0">
                <a:solidFill>
                  <a:srgbClr val="000000"/>
                </a:solidFill>
              </a:rPr>
              <a:t>고용창출을 통한</a:t>
            </a:r>
            <a:endParaRPr lang="en-US" altLang="ko-KR" sz="1300" dirty="0" smtClean="0">
              <a:solidFill>
                <a:srgbClr val="000000"/>
              </a:solidFill>
            </a:endParaRPr>
          </a:p>
          <a:p>
            <a:pPr marL="184150" indent="-184150" eaLnBrk="0" latinLnBrk="0" hangingPunct="0">
              <a:lnSpc>
                <a:spcPct val="110000"/>
              </a:lnSpc>
              <a:buClr>
                <a:prstClr val="black"/>
              </a:buClr>
            </a:pPr>
            <a:r>
              <a:rPr lang="ko-KR" altLang="en-US" sz="1300" b="1" dirty="0" smtClean="0">
                <a:solidFill>
                  <a:srgbClr val="000000"/>
                </a:solidFill>
              </a:rPr>
              <a:t>지역경제 활성화</a:t>
            </a:r>
            <a:endParaRPr lang="en-US" altLang="ko-KR" sz="1300" b="1" dirty="0" smtClean="0">
              <a:solidFill>
                <a:srgbClr val="000000"/>
              </a:solidFill>
            </a:endParaRPr>
          </a:p>
          <a:p>
            <a:pPr marL="184150" indent="-184150" eaLnBrk="0" latinLnBrk="0" hangingPunct="0">
              <a:lnSpc>
                <a:spcPct val="110000"/>
              </a:lnSpc>
              <a:buClr>
                <a:prstClr val="black"/>
              </a:buClr>
            </a:pPr>
            <a:endParaRPr lang="ko-KR" altLang="en-US" sz="1300" b="1" dirty="0" smtClean="0">
              <a:solidFill>
                <a:srgbClr val="000000"/>
              </a:solidFill>
            </a:endParaRPr>
          </a:p>
          <a:p>
            <a:r>
              <a:rPr lang="ko-KR" altLang="en-US" sz="1300" dirty="0" smtClean="0">
                <a:solidFill>
                  <a:prstClr val="black"/>
                </a:solidFill>
              </a:rPr>
              <a:t>민간위탁처리를 통한 </a:t>
            </a:r>
            <a:endParaRPr lang="en-US" altLang="ko-KR" sz="1300" dirty="0" smtClean="0">
              <a:solidFill>
                <a:prstClr val="black"/>
              </a:solidFill>
            </a:endParaRPr>
          </a:p>
          <a:p>
            <a:r>
              <a:rPr lang="ko-KR" altLang="en-US" sz="1300" b="1" dirty="0" err="1" smtClean="0">
                <a:solidFill>
                  <a:prstClr val="black"/>
                </a:solidFill>
              </a:rPr>
              <a:t>지자체</a:t>
            </a:r>
            <a:r>
              <a:rPr lang="ko-KR" altLang="en-US" sz="1300" b="1" dirty="0" smtClean="0">
                <a:solidFill>
                  <a:prstClr val="black"/>
                </a:solidFill>
              </a:rPr>
              <a:t> 재정부담 완화</a:t>
            </a:r>
            <a:endParaRPr lang="ko-KR" altLang="en-US" sz="1300" b="1" dirty="0">
              <a:solidFill>
                <a:prstClr val="black"/>
              </a:solidFill>
            </a:endParaRPr>
          </a:p>
        </p:txBody>
      </p:sp>
      <p:sp>
        <p:nvSpPr>
          <p:cNvPr id="65" name="모서리가 둥근 직사각형 64"/>
          <p:cNvSpPr/>
          <p:nvPr/>
        </p:nvSpPr>
        <p:spPr>
          <a:xfrm>
            <a:off x="5728209" y="1285860"/>
            <a:ext cx="3857652" cy="17831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4150" indent="-184150" algn="r" eaLnBrk="0" latinLnBrk="0" hangingPunct="0">
              <a:lnSpc>
                <a:spcPct val="110000"/>
              </a:lnSpc>
              <a:buClr>
                <a:prstClr val="black"/>
              </a:buClr>
            </a:pPr>
            <a:r>
              <a:rPr lang="ko-KR" altLang="en-US" sz="1400" b="1" dirty="0" smtClean="0">
                <a:solidFill>
                  <a:srgbClr val="000000"/>
                </a:solidFill>
              </a:rPr>
              <a:t>          폐기물 합법적 처리</a:t>
            </a:r>
          </a:p>
          <a:p>
            <a:pPr marL="184150" indent="-184150" algn="r" eaLnBrk="0" latinLnBrk="0" hangingPunct="0">
              <a:lnSpc>
                <a:spcPct val="110000"/>
              </a:lnSpc>
              <a:buClr>
                <a:prstClr val="black"/>
              </a:buClr>
            </a:pPr>
            <a:r>
              <a:rPr lang="en-US" altLang="ko-KR" sz="1400" dirty="0" smtClean="0">
                <a:solidFill>
                  <a:srgbClr val="000000"/>
                </a:solidFill>
              </a:rPr>
              <a:t>          (</a:t>
            </a:r>
            <a:r>
              <a:rPr lang="ko-KR" altLang="en-US" sz="1400" dirty="0" smtClean="0">
                <a:solidFill>
                  <a:srgbClr val="000000"/>
                </a:solidFill>
              </a:rPr>
              <a:t>감량화</a:t>
            </a:r>
            <a:r>
              <a:rPr lang="en-US" altLang="ko-KR" sz="1400" dirty="0" smtClean="0">
                <a:solidFill>
                  <a:srgbClr val="000000"/>
                </a:solidFill>
              </a:rPr>
              <a:t>, </a:t>
            </a:r>
            <a:r>
              <a:rPr lang="ko-KR" altLang="en-US" sz="1400" dirty="0" smtClean="0">
                <a:solidFill>
                  <a:srgbClr val="000000"/>
                </a:solidFill>
              </a:rPr>
              <a:t>무해화</a:t>
            </a:r>
            <a:r>
              <a:rPr lang="en-US" altLang="ko-KR" sz="1400" dirty="0" smtClean="0">
                <a:solidFill>
                  <a:srgbClr val="000000"/>
                </a:solidFill>
              </a:rPr>
              <a:t>, </a:t>
            </a:r>
            <a:r>
              <a:rPr lang="ko-KR" altLang="en-US" sz="1400" dirty="0" smtClean="0">
                <a:solidFill>
                  <a:srgbClr val="000000"/>
                </a:solidFill>
              </a:rPr>
              <a:t>안정화</a:t>
            </a:r>
            <a:r>
              <a:rPr lang="en-US" altLang="ko-KR" sz="1400" dirty="0" smtClean="0">
                <a:solidFill>
                  <a:srgbClr val="000000"/>
                </a:solidFill>
              </a:rPr>
              <a:t>, </a:t>
            </a:r>
            <a:r>
              <a:rPr lang="ko-KR" altLang="en-US" sz="1400" dirty="0" smtClean="0">
                <a:solidFill>
                  <a:srgbClr val="000000"/>
                </a:solidFill>
              </a:rPr>
              <a:t>자원화</a:t>
            </a:r>
            <a:r>
              <a:rPr lang="en-US" altLang="ko-KR" sz="1400" dirty="0" smtClean="0">
                <a:solidFill>
                  <a:srgbClr val="000000"/>
                </a:solidFill>
              </a:rPr>
              <a:t>)</a:t>
            </a:r>
          </a:p>
          <a:p>
            <a:pPr marL="184150" indent="-184150" algn="r" eaLnBrk="0" latinLnBrk="0" hangingPunct="0">
              <a:lnSpc>
                <a:spcPct val="110000"/>
              </a:lnSpc>
              <a:buClr>
                <a:prstClr val="black"/>
              </a:buClr>
            </a:pPr>
            <a:endParaRPr lang="en-US" altLang="ko-KR" sz="1400" dirty="0" smtClean="0">
              <a:solidFill>
                <a:srgbClr val="000000"/>
              </a:solidFill>
            </a:endParaRPr>
          </a:p>
          <a:p>
            <a:pPr marL="184150" indent="-184150" algn="r" eaLnBrk="0" latinLnBrk="0" hangingPunct="0">
              <a:lnSpc>
                <a:spcPct val="110000"/>
              </a:lnSpc>
              <a:buClr>
                <a:prstClr val="black"/>
              </a:buClr>
            </a:pPr>
            <a:r>
              <a:rPr lang="ko-KR" altLang="en-US" sz="1400" dirty="0" smtClean="0">
                <a:solidFill>
                  <a:srgbClr val="000000"/>
                </a:solidFill>
              </a:rPr>
              <a:t>          화석연료 사용을 절감하여 </a:t>
            </a:r>
            <a:endParaRPr lang="en-US" altLang="ko-KR" sz="1400" dirty="0" smtClean="0">
              <a:solidFill>
                <a:srgbClr val="000000"/>
              </a:solidFill>
            </a:endParaRPr>
          </a:p>
          <a:p>
            <a:pPr marL="184150" indent="-184150" algn="r" eaLnBrk="0" latinLnBrk="0" hangingPunct="0">
              <a:lnSpc>
                <a:spcPct val="110000"/>
              </a:lnSpc>
              <a:buClr>
                <a:prstClr val="black"/>
              </a:buClr>
            </a:pPr>
            <a:r>
              <a:rPr lang="ko-KR" altLang="en-US" sz="1400" dirty="0" err="1" smtClean="0">
                <a:solidFill>
                  <a:srgbClr val="000000"/>
                </a:solidFill>
              </a:rPr>
              <a:t>저탄소</a:t>
            </a:r>
            <a:r>
              <a:rPr lang="ko-KR" altLang="en-US" sz="1400" dirty="0" smtClean="0">
                <a:solidFill>
                  <a:srgbClr val="000000"/>
                </a:solidFill>
              </a:rPr>
              <a:t> 녹색성장을 향한  </a:t>
            </a:r>
            <a:endParaRPr lang="en-US" altLang="ko-KR" sz="1400" dirty="0" smtClean="0">
              <a:solidFill>
                <a:srgbClr val="000000"/>
              </a:solidFill>
            </a:endParaRPr>
          </a:p>
          <a:p>
            <a:pPr marL="184150" indent="-184150" algn="r" eaLnBrk="0" latinLnBrk="0" hangingPunct="0">
              <a:lnSpc>
                <a:spcPct val="110000"/>
              </a:lnSpc>
              <a:buClr>
                <a:prstClr val="black"/>
              </a:buClr>
            </a:pPr>
            <a:r>
              <a:rPr lang="en-US" altLang="ko-KR" sz="1400" b="1" dirty="0" smtClean="0">
                <a:solidFill>
                  <a:srgbClr val="000000"/>
                </a:solidFill>
              </a:rPr>
              <a:t>          </a:t>
            </a:r>
            <a:r>
              <a:rPr lang="ko-KR" altLang="en-US" sz="1400" b="1" dirty="0" smtClean="0">
                <a:solidFill>
                  <a:srgbClr val="000000"/>
                </a:solidFill>
              </a:rPr>
              <a:t>온실가스 감축효과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2" name="순서도: 문서 1"/>
          <p:cNvSpPr/>
          <p:nvPr/>
        </p:nvSpPr>
        <p:spPr>
          <a:xfrm>
            <a:off x="0" y="0"/>
            <a:ext cx="9906000" cy="1142984"/>
          </a:xfrm>
          <a:prstGeom prst="flowChartDocumen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순서도: 순차적 액세스 저장소 2"/>
          <p:cNvSpPr/>
          <p:nvPr/>
        </p:nvSpPr>
        <p:spPr>
          <a:xfrm>
            <a:off x="238093" y="428604"/>
            <a:ext cx="571505" cy="571504"/>
          </a:xfrm>
          <a:prstGeom prst="flowChartMagneticTape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81036" y="928670"/>
            <a:ext cx="9024965" cy="7143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9587" y="428609"/>
            <a:ext cx="31967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기대 효과</a:t>
            </a:r>
            <a:r>
              <a:rPr lang="en-US" altLang="ko-KR" sz="2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-</a:t>
            </a:r>
            <a:r>
              <a:rPr lang="ko-KR" altLang="en-US" sz="2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사업성과</a:t>
            </a:r>
            <a:endParaRPr lang="ko-KR" altLang="en-US" sz="2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graphicFrame>
        <p:nvGraphicFramePr>
          <p:cNvPr id="64" name="다이어그램 63"/>
          <p:cNvGraphicFramePr/>
          <p:nvPr/>
        </p:nvGraphicFramePr>
        <p:xfrm>
          <a:off x="452406" y="1000108"/>
          <a:ext cx="8413943" cy="568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5" grpId="0" animBg="1"/>
      <p:bldGraphic spid="6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순서도: 문서 1"/>
          <p:cNvSpPr/>
          <p:nvPr/>
        </p:nvSpPr>
        <p:spPr>
          <a:xfrm>
            <a:off x="0" y="0"/>
            <a:ext cx="9906000" cy="1142984"/>
          </a:xfrm>
          <a:prstGeom prst="flowChartDocumen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순서도: 순차적 액세스 저장소 2"/>
          <p:cNvSpPr/>
          <p:nvPr/>
        </p:nvSpPr>
        <p:spPr>
          <a:xfrm>
            <a:off x="238093" y="428604"/>
            <a:ext cx="571505" cy="571504"/>
          </a:xfrm>
          <a:prstGeom prst="flowChartMagneticTape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81036" y="928670"/>
            <a:ext cx="9024965" cy="7143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9587" y="428609"/>
            <a:ext cx="33057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기대 효과</a:t>
            </a:r>
            <a:r>
              <a:rPr lang="en-US" altLang="ko-KR" sz="2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-</a:t>
            </a:r>
            <a:r>
              <a:rPr lang="ko-KR" altLang="en-US" sz="2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발전 전략</a:t>
            </a:r>
            <a:endParaRPr lang="ko-KR" altLang="en-US" sz="2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graphicFrame>
        <p:nvGraphicFramePr>
          <p:cNvPr id="9" name="다이어그램 8"/>
          <p:cNvGraphicFramePr/>
          <p:nvPr/>
        </p:nvGraphicFramePr>
        <p:xfrm>
          <a:off x="464538" y="1590556"/>
          <a:ext cx="9024966" cy="4862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52600" y="1052736"/>
            <a:ext cx="25202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 smtClean="0">
                <a:latin typeface="HY울릉도M" pitchFamily="18" charset="-127"/>
                <a:ea typeface="HY울릉도M" pitchFamily="18" charset="-127"/>
              </a:rPr>
              <a:t>칠 곡 군</a:t>
            </a:r>
            <a:endParaRPr lang="ko-KR" altLang="en-US" sz="25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9104" y="1052736"/>
            <a:ext cx="25202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 smtClean="0">
                <a:latin typeface="HY울릉도M" pitchFamily="18" charset="-127"/>
                <a:ea typeface="HY울릉도M" pitchFamily="18" charset="-127"/>
              </a:rPr>
              <a:t>㈜제일에너지</a:t>
            </a:r>
            <a:endParaRPr lang="ko-KR" altLang="en-US" sz="2500" dirty="0"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 descr="제일_1_1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24672" y="124678"/>
            <a:ext cx="6180856" cy="2008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경청 해 주셔서 </a:t>
            </a:r>
            <a:endParaRPr lang="en-US" altLang="ko-KR" sz="45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동녘B" pitchFamily="18" charset="-127"/>
              <a:ea typeface="HY동녘B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감사합니다</a:t>
            </a:r>
            <a:r>
              <a:rPr lang="en-US" altLang="ko-KR" sz="4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.</a:t>
            </a:r>
            <a:endParaRPr lang="ko-KR" altLang="en-US" sz="4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8524900" y="1714488"/>
            <a:ext cx="500067" cy="50006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8953530" y="1071547"/>
            <a:ext cx="357189" cy="35719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8596339" y="785795"/>
            <a:ext cx="214314" cy="2143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1352601" y="1268760"/>
            <a:ext cx="432048" cy="43204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851395" y="764704"/>
            <a:ext cx="357189" cy="35719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1354310" y="476672"/>
            <a:ext cx="214314" cy="2143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/>
          <p:cNvGrpSpPr/>
          <p:nvPr/>
        </p:nvGrpSpPr>
        <p:grpSpPr>
          <a:xfrm>
            <a:off x="0" y="4392488"/>
            <a:ext cx="9906000" cy="2492896"/>
            <a:chOff x="0" y="4577060"/>
            <a:chExt cx="9906000" cy="2308324"/>
          </a:xfrm>
        </p:grpSpPr>
        <p:sp>
          <p:nvSpPr>
            <p:cNvPr id="17" name="TextBox 16"/>
            <p:cNvSpPr txBox="1"/>
            <p:nvPr/>
          </p:nvSpPr>
          <p:spPr>
            <a:xfrm flipV="1">
              <a:off x="0" y="4577060"/>
              <a:ext cx="9906000" cy="2308324"/>
            </a:xfrm>
            <a:prstGeom prst="rect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  <a:alpha val="15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endPara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endParaRPr>
            </a:p>
            <a:p>
              <a:pPr algn="ctr">
                <a:lnSpc>
                  <a:spcPct val="200000"/>
                </a:lnSpc>
              </a:pPr>
              <a:endPara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endParaRPr>
            </a:p>
            <a:p>
              <a:pPr algn="ctr">
                <a:lnSpc>
                  <a:spcPct val="200000"/>
                </a:lnSpc>
              </a:pPr>
              <a:endPara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38735" y="4771018"/>
              <a:ext cx="5416868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명조" pitchFamily="18" charset="-127"/>
                  <a:ea typeface="HY견명조" pitchFamily="18" charset="-127"/>
                </a:rPr>
                <a:t>기계설비공사  ㈜</a:t>
              </a:r>
              <a:r>
                <a:rPr lang="ko-KR" altLang="en-US" sz="2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명조" pitchFamily="18" charset="-127"/>
                  <a:ea typeface="HY견명조" pitchFamily="18" charset="-127"/>
                </a:rPr>
                <a:t>경윤하이드로</a:t>
              </a:r>
              <a:r>
                <a:rPr lang="ko-KR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명조" pitchFamily="18" charset="-127"/>
                  <a:ea typeface="HY견명조" pitchFamily="18" charset="-127"/>
                </a:rPr>
                <a:t> 에너지</a:t>
              </a:r>
              <a:endPara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명조" pitchFamily="18" charset="-127"/>
                  <a:ea typeface="HY견명조" pitchFamily="18" charset="-127"/>
                </a:rPr>
                <a:t>건축공사            ㈜대가건설</a:t>
              </a:r>
              <a:endPara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명조" pitchFamily="18" charset="-127"/>
                  <a:ea typeface="HY견명조" pitchFamily="18" charset="-127"/>
                </a:rPr>
                <a:t>토목공사      ㈜</a:t>
              </a:r>
              <a:r>
                <a:rPr lang="ko-KR" altLang="en-US" sz="2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명조" pitchFamily="18" charset="-127"/>
                  <a:ea typeface="HY견명조" pitchFamily="18" charset="-127"/>
                </a:rPr>
                <a:t>우진종합건설</a:t>
              </a:r>
              <a:endPara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C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타원 16"/>
          <p:cNvSpPr>
            <a:spLocks noChangeAspect="1"/>
          </p:cNvSpPr>
          <p:nvPr/>
        </p:nvSpPr>
        <p:spPr>
          <a:xfrm>
            <a:off x="-3048057" y="142852"/>
            <a:ext cx="6500858" cy="6500858"/>
          </a:xfrm>
          <a:prstGeom prst="ellipse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 w="1016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grpSp>
        <p:nvGrpSpPr>
          <p:cNvPr id="2" name="그룹 30"/>
          <p:cNvGrpSpPr/>
          <p:nvPr/>
        </p:nvGrpSpPr>
        <p:grpSpPr>
          <a:xfrm>
            <a:off x="3881430" y="2143116"/>
            <a:ext cx="5643602" cy="1214446"/>
            <a:chOff x="3881430" y="2143116"/>
            <a:chExt cx="5643602" cy="1214446"/>
          </a:xfrm>
        </p:grpSpPr>
        <p:sp>
          <p:nvSpPr>
            <p:cNvPr id="23" name="모서리가 둥근 직사각형 22"/>
            <p:cNvSpPr/>
            <p:nvPr/>
          </p:nvSpPr>
          <p:spPr>
            <a:xfrm>
              <a:off x="3881430" y="2143116"/>
              <a:ext cx="5643602" cy="1214446"/>
            </a:xfrm>
            <a:prstGeom prst="roundRect">
              <a:avLst>
                <a:gd name="adj" fmla="val 50000"/>
              </a:avLst>
            </a:prstGeom>
            <a:solidFill>
              <a:schemeClr val="lt1">
                <a:alpha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53953" y="2214554"/>
              <a:ext cx="3776996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추진배경</a:t>
              </a:r>
              <a:endParaRPr lang="en-US" altLang="ko-KR" sz="3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endParaRPr>
            </a:p>
            <a:p>
              <a:r>
                <a:rPr lang="en-US" altLang="ko-KR" sz="32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  </a:t>
              </a:r>
              <a:r>
                <a:rPr lang="en-US" altLang="ko-KR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-</a:t>
              </a:r>
              <a:r>
                <a:rPr lang="ko-KR" altLang="en-US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사업목표 및 계획</a:t>
              </a:r>
              <a:r>
                <a:rPr lang="en-US" altLang="ko-KR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, </a:t>
              </a:r>
              <a:r>
                <a:rPr lang="ko-KR" altLang="en-US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추진경위</a:t>
              </a:r>
              <a:endParaRPr lang="ko-KR" altLang="en-US" sz="2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endParaRPr>
            </a:p>
          </p:txBody>
        </p:sp>
      </p:grpSp>
      <p:grpSp>
        <p:nvGrpSpPr>
          <p:cNvPr id="3" name="그룹 31"/>
          <p:cNvGrpSpPr/>
          <p:nvPr/>
        </p:nvGrpSpPr>
        <p:grpSpPr>
          <a:xfrm>
            <a:off x="3881431" y="3786190"/>
            <a:ext cx="5929353" cy="1214446"/>
            <a:chOff x="3881430" y="3786190"/>
            <a:chExt cx="5929354" cy="1214446"/>
          </a:xfrm>
        </p:grpSpPr>
        <p:sp>
          <p:nvSpPr>
            <p:cNvPr id="26" name="모서리가 둥근 직사각형 25"/>
            <p:cNvSpPr/>
            <p:nvPr/>
          </p:nvSpPr>
          <p:spPr>
            <a:xfrm>
              <a:off x="3881430" y="3786190"/>
              <a:ext cx="5929354" cy="1214446"/>
            </a:xfrm>
            <a:prstGeom prst="roundRect">
              <a:avLst>
                <a:gd name="adj" fmla="val 50000"/>
              </a:avLst>
            </a:prstGeom>
            <a:solidFill>
              <a:schemeClr val="lt1">
                <a:alpha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69433" y="3857628"/>
              <a:ext cx="3190298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추진과정</a:t>
              </a:r>
              <a:endParaRPr lang="en-US" altLang="ko-KR" sz="3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endParaRPr>
            </a:p>
            <a:p>
              <a:r>
                <a:rPr lang="en-US" altLang="ko-KR" sz="32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  </a:t>
              </a:r>
              <a:r>
                <a:rPr lang="en-US" altLang="ko-KR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-</a:t>
              </a:r>
              <a:r>
                <a:rPr lang="ko-KR" altLang="en-US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추진과정 및 설치계획</a:t>
              </a:r>
              <a:endParaRPr lang="ko-KR" altLang="en-US" sz="2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endParaRPr>
            </a:p>
          </p:txBody>
        </p:sp>
      </p:grpSp>
      <p:grpSp>
        <p:nvGrpSpPr>
          <p:cNvPr id="5" name="그룹 32"/>
          <p:cNvGrpSpPr/>
          <p:nvPr/>
        </p:nvGrpSpPr>
        <p:grpSpPr>
          <a:xfrm>
            <a:off x="3095612" y="5286388"/>
            <a:ext cx="5929353" cy="1214446"/>
            <a:chOff x="3095612" y="5286388"/>
            <a:chExt cx="5929354" cy="1214446"/>
          </a:xfrm>
        </p:grpSpPr>
        <p:sp>
          <p:nvSpPr>
            <p:cNvPr id="29" name="모서리가 둥근 직사각형 28"/>
            <p:cNvSpPr/>
            <p:nvPr/>
          </p:nvSpPr>
          <p:spPr>
            <a:xfrm>
              <a:off x="3095612" y="5286388"/>
              <a:ext cx="5929354" cy="1214446"/>
            </a:xfrm>
            <a:prstGeom prst="roundRect">
              <a:avLst>
                <a:gd name="adj" fmla="val 50000"/>
              </a:avLst>
            </a:prstGeom>
            <a:solidFill>
              <a:schemeClr val="lt1">
                <a:alpha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22990" y="5356771"/>
              <a:ext cx="4641015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기대효과</a:t>
              </a:r>
              <a:endParaRPr lang="en-US" altLang="ko-KR" sz="3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endParaRPr>
            </a:p>
            <a:p>
              <a:r>
                <a:rPr lang="en-US" altLang="ko-KR" sz="32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  </a:t>
              </a:r>
              <a:r>
                <a:rPr lang="en-US" altLang="ko-KR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- </a:t>
              </a:r>
              <a:r>
                <a:rPr lang="ko-KR" altLang="en-US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사업성과</a:t>
              </a:r>
              <a:r>
                <a:rPr lang="en-US" altLang="ko-KR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, </a:t>
              </a:r>
              <a:r>
                <a:rPr lang="ko-KR" altLang="en-US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발전전략</a:t>
              </a:r>
              <a:r>
                <a:rPr lang="en-US" altLang="ko-KR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, VISION </a:t>
              </a:r>
              <a:r>
                <a:rPr lang="ko-KR" altLang="en-US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제시 </a:t>
              </a:r>
            </a:p>
          </p:txBody>
        </p:sp>
      </p:grpSp>
      <p:sp>
        <p:nvSpPr>
          <p:cNvPr id="18" name="타원 17"/>
          <p:cNvSpPr>
            <a:spLocks noChangeAspect="1"/>
          </p:cNvSpPr>
          <p:nvPr/>
        </p:nvSpPr>
        <p:spPr>
          <a:xfrm>
            <a:off x="-2333674" y="785794"/>
            <a:ext cx="5200686" cy="5200686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2407" y="277279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white">
                      <a:lumMod val="50000"/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uhaus 93" pitchFamily="82" charset="0"/>
              </a:rPr>
              <a:t>CONTENTS</a:t>
            </a:r>
            <a:endParaRPr lang="ko-KR" altLang="en-US" sz="3600" dirty="0" smtClean="0">
              <a:solidFill>
                <a:prstClr val="black"/>
              </a:solidFill>
              <a:effectLst>
                <a:glow rad="101600">
                  <a:prstClr val="white">
                    <a:lumMod val="50000"/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2238359" y="785794"/>
            <a:ext cx="559558" cy="559558"/>
          </a:xfrm>
          <a:prstGeom prst="ellipse">
            <a:avLst/>
          </a:prstGeom>
          <a:solidFill>
            <a:srgbClr val="FFCC00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7" name="그룹 29"/>
          <p:cNvGrpSpPr/>
          <p:nvPr/>
        </p:nvGrpSpPr>
        <p:grpSpPr>
          <a:xfrm>
            <a:off x="3024173" y="500042"/>
            <a:ext cx="5715041" cy="1214446"/>
            <a:chOff x="3024174" y="500042"/>
            <a:chExt cx="5715040" cy="1214446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3024174" y="500042"/>
              <a:ext cx="5715040" cy="1214446"/>
            </a:xfrm>
            <a:prstGeom prst="roundRect">
              <a:avLst>
                <a:gd name="adj" fmla="val 50000"/>
              </a:avLst>
            </a:prstGeom>
            <a:solidFill>
              <a:schemeClr val="lt1">
                <a:alpha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09925" y="571480"/>
              <a:ext cx="4474301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폐기물 발생 및 처리 현황</a:t>
              </a:r>
              <a:endParaRPr lang="en-US" altLang="ko-KR" sz="3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endParaRPr>
            </a:p>
            <a:p>
              <a:r>
                <a:rPr lang="en-US" altLang="ko-KR" sz="32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  </a:t>
              </a:r>
              <a:r>
                <a:rPr lang="en-US" altLang="ko-KR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-</a:t>
              </a:r>
              <a:r>
                <a:rPr lang="ko-KR" altLang="en-US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칠곡군</a:t>
              </a:r>
              <a:r>
                <a:rPr lang="en-US" altLang="ko-KR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 </a:t>
              </a:r>
              <a:r>
                <a:rPr lang="ko-KR" altLang="en-US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현황</a:t>
              </a:r>
              <a:endParaRPr lang="ko-KR" altLang="en-US" sz="2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endParaRPr>
            </a:p>
          </p:txBody>
        </p:sp>
      </p:grpSp>
      <p:sp>
        <p:nvSpPr>
          <p:cNvPr id="22" name="타원 21"/>
          <p:cNvSpPr>
            <a:spLocks noChangeAspect="1"/>
          </p:cNvSpPr>
          <p:nvPr/>
        </p:nvSpPr>
        <p:spPr>
          <a:xfrm>
            <a:off x="-2619428" y="526520"/>
            <a:ext cx="5760000" cy="5760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prstClr val="white"/>
              </a:solidFill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3178998" y="2428868"/>
            <a:ext cx="559558" cy="559558"/>
          </a:xfrm>
          <a:prstGeom prst="ellipse">
            <a:avLst/>
          </a:prstGeom>
          <a:solidFill>
            <a:srgbClr val="92D050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3113958" y="3978315"/>
            <a:ext cx="559558" cy="559558"/>
          </a:xfrm>
          <a:prstGeom prst="ellipse">
            <a:avLst/>
          </a:prstGeom>
          <a:solidFill>
            <a:srgbClr val="FF66FF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2309796" y="5357826"/>
            <a:ext cx="559558" cy="55955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4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C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타원 16"/>
          <p:cNvSpPr>
            <a:spLocks noChangeAspect="1"/>
          </p:cNvSpPr>
          <p:nvPr/>
        </p:nvSpPr>
        <p:spPr>
          <a:xfrm>
            <a:off x="-3048057" y="142852"/>
            <a:ext cx="6500858" cy="6500858"/>
          </a:xfrm>
          <a:prstGeom prst="ellipse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 w="1016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grpSp>
        <p:nvGrpSpPr>
          <p:cNvPr id="2" name="그룹 30"/>
          <p:cNvGrpSpPr/>
          <p:nvPr/>
        </p:nvGrpSpPr>
        <p:grpSpPr>
          <a:xfrm>
            <a:off x="3881430" y="2143116"/>
            <a:ext cx="5643602" cy="1214446"/>
            <a:chOff x="3881430" y="2143116"/>
            <a:chExt cx="5643602" cy="1214446"/>
          </a:xfrm>
        </p:grpSpPr>
        <p:sp>
          <p:nvSpPr>
            <p:cNvPr id="23" name="모서리가 둥근 직사각형 22"/>
            <p:cNvSpPr/>
            <p:nvPr/>
          </p:nvSpPr>
          <p:spPr>
            <a:xfrm>
              <a:off x="3881430" y="2143116"/>
              <a:ext cx="5643602" cy="1214446"/>
            </a:xfrm>
            <a:prstGeom prst="roundRect">
              <a:avLst>
                <a:gd name="adj" fmla="val 50000"/>
              </a:avLst>
            </a:prstGeom>
            <a:solidFill>
              <a:schemeClr val="lt1">
                <a:alpha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53953" y="2214554"/>
              <a:ext cx="3860352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추진배경</a:t>
              </a:r>
              <a:endParaRPr lang="en-US" altLang="ko-KR" sz="3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endParaRPr>
            </a:p>
            <a:p>
              <a:r>
                <a:rPr lang="en-US" altLang="ko-KR" sz="32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  </a:t>
              </a:r>
              <a:r>
                <a:rPr lang="en-US" altLang="ko-KR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-</a:t>
              </a:r>
              <a:r>
                <a:rPr lang="ko-KR" altLang="en-US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사업목표 및 계획</a:t>
              </a:r>
              <a:r>
                <a:rPr lang="en-US" altLang="ko-KR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, </a:t>
              </a:r>
              <a:r>
                <a:rPr lang="ko-KR" altLang="en-US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추진경위 </a:t>
              </a:r>
              <a:endParaRPr lang="ko-KR" altLang="en-US" sz="2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endParaRPr>
            </a:p>
          </p:txBody>
        </p:sp>
      </p:grpSp>
      <p:grpSp>
        <p:nvGrpSpPr>
          <p:cNvPr id="3" name="그룹 31"/>
          <p:cNvGrpSpPr/>
          <p:nvPr/>
        </p:nvGrpSpPr>
        <p:grpSpPr>
          <a:xfrm>
            <a:off x="3881431" y="3786190"/>
            <a:ext cx="5929353" cy="1214446"/>
            <a:chOff x="3881430" y="3786190"/>
            <a:chExt cx="5929354" cy="1214446"/>
          </a:xfrm>
        </p:grpSpPr>
        <p:sp>
          <p:nvSpPr>
            <p:cNvPr id="26" name="모서리가 둥근 직사각형 25"/>
            <p:cNvSpPr/>
            <p:nvPr/>
          </p:nvSpPr>
          <p:spPr>
            <a:xfrm>
              <a:off x="3881430" y="3786190"/>
              <a:ext cx="5929354" cy="1214446"/>
            </a:xfrm>
            <a:prstGeom prst="roundRect">
              <a:avLst>
                <a:gd name="adj" fmla="val 50000"/>
              </a:avLst>
            </a:prstGeom>
            <a:solidFill>
              <a:schemeClr val="lt1">
                <a:alpha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69433" y="3857628"/>
              <a:ext cx="3106942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추진과정</a:t>
              </a:r>
              <a:endParaRPr lang="en-US" altLang="ko-KR" sz="3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endParaRPr>
            </a:p>
            <a:p>
              <a:r>
                <a:rPr lang="en-US" altLang="ko-KR" sz="32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  </a:t>
              </a:r>
              <a:r>
                <a:rPr lang="en-US" altLang="ko-KR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-</a:t>
              </a:r>
              <a:r>
                <a:rPr lang="ko-KR" altLang="en-US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추진과정 및</a:t>
              </a:r>
              <a:r>
                <a:rPr lang="en-US" altLang="ko-KR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 </a:t>
              </a:r>
              <a:r>
                <a:rPr lang="ko-KR" altLang="en-US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설치계획</a:t>
              </a:r>
              <a:endParaRPr lang="ko-KR" altLang="en-US" sz="2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endParaRPr>
            </a:p>
          </p:txBody>
        </p:sp>
      </p:grpSp>
      <p:grpSp>
        <p:nvGrpSpPr>
          <p:cNvPr id="5" name="그룹 32"/>
          <p:cNvGrpSpPr/>
          <p:nvPr/>
        </p:nvGrpSpPr>
        <p:grpSpPr>
          <a:xfrm>
            <a:off x="3095612" y="5286388"/>
            <a:ext cx="5929353" cy="1214446"/>
            <a:chOff x="3095612" y="5286388"/>
            <a:chExt cx="5929354" cy="1214446"/>
          </a:xfrm>
        </p:grpSpPr>
        <p:sp>
          <p:nvSpPr>
            <p:cNvPr id="29" name="모서리가 둥근 직사각형 28"/>
            <p:cNvSpPr/>
            <p:nvPr/>
          </p:nvSpPr>
          <p:spPr>
            <a:xfrm>
              <a:off x="3095612" y="5286388"/>
              <a:ext cx="5929354" cy="1214446"/>
            </a:xfrm>
            <a:prstGeom prst="roundRect">
              <a:avLst>
                <a:gd name="adj" fmla="val 50000"/>
              </a:avLst>
            </a:prstGeom>
            <a:solidFill>
              <a:schemeClr val="lt1">
                <a:alpha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22990" y="5356771"/>
              <a:ext cx="4641015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기대효과</a:t>
              </a:r>
              <a:endParaRPr lang="en-US" altLang="ko-KR" sz="3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endParaRPr>
            </a:p>
            <a:p>
              <a:r>
                <a:rPr lang="en-US" altLang="ko-KR" sz="32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  </a:t>
              </a:r>
              <a:r>
                <a:rPr lang="en-US" altLang="ko-KR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- </a:t>
              </a:r>
              <a:r>
                <a:rPr lang="ko-KR" altLang="en-US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사업성과</a:t>
              </a:r>
              <a:r>
                <a:rPr lang="en-US" altLang="ko-KR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, </a:t>
              </a:r>
              <a:r>
                <a:rPr lang="ko-KR" altLang="en-US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발전전략</a:t>
              </a:r>
              <a:r>
                <a:rPr lang="en-US" altLang="ko-KR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, VISION </a:t>
              </a:r>
              <a:r>
                <a:rPr lang="ko-KR" altLang="en-US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제시 </a:t>
              </a:r>
            </a:p>
          </p:txBody>
        </p:sp>
      </p:grpSp>
      <p:sp>
        <p:nvSpPr>
          <p:cNvPr id="18" name="타원 17"/>
          <p:cNvSpPr>
            <a:spLocks noChangeAspect="1"/>
          </p:cNvSpPr>
          <p:nvPr/>
        </p:nvSpPr>
        <p:spPr>
          <a:xfrm>
            <a:off x="-2333674" y="785794"/>
            <a:ext cx="5200686" cy="5200686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2407" y="277279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white">
                      <a:lumMod val="50000"/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uhaus 93" pitchFamily="82" charset="0"/>
              </a:rPr>
              <a:t>CONTENTS</a:t>
            </a:r>
            <a:endParaRPr lang="ko-KR" altLang="en-US" sz="3600" dirty="0" smtClean="0">
              <a:solidFill>
                <a:prstClr val="black"/>
              </a:solidFill>
              <a:effectLst>
                <a:glow rad="101600">
                  <a:prstClr val="white">
                    <a:lumMod val="50000"/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2238359" y="785794"/>
            <a:ext cx="559558" cy="559558"/>
          </a:xfrm>
          <a:prstGeom prst="ellipse">
            <a:avLst/>
          </a:prstGeom>
          <a:solidFill>
            <a:srgbClr val="FFCC00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7" name="그룹 29"/>
          <p:cNvGrpSpPr/>
          <p:nvPr/>
        </p:nvGrpSpPr>
        <p:grpSpPr>
          <a:xfrm>
            <a:off x="3024173" y="500042"/>
            <a:ext cx="5715041" cy="1214446"/>
            <a:chOff x="3024174" y="500042"/>
            <a:chExt cx="5715040" cy="1214446"/>
          </a:xfrm>
          <a:effectLst>
            <a:glow rad="228600">
              <a:srgbClr val="0000CC">
                <a:alpha val="40000"/>
              </a:srgbClr>
            </a:glow>
          </a:effectLst>
        </p:grpSpPr>
        <p:sp>
          <p:nvSpPr>
            <p:cNvPr id="20" name="모서리가 둥근 직사각형 19"/>
            <p:cNvSpPr/>
            <p:nvPr/>
          </p:nvSpPr>
          <p:spPr>
            <a:xfrm>
              <a:off x="3024174" y="500042"/>
              <a:ext cx="5715040" cy="1214446"/>
            </a:xfrm>
            <a:prstGeom prst="roundRect">
              <a:avLst>
                <a:gd name="adj" fmla="val 50000"/>
              </a:avLst>
            </a:prstGeom>
            <a:solidFill>
              <a:schemeClr val="lt1">
                <a:alpha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09925" y="571480"/>
              <a:ext cx="4474301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glow rad="101600">
                      <a:srgbClr val="0000CC">
                        <a:alpha val="6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폐기물 발생 및 처리 현황</a:t>
              </a:r>
              <a:endParaRPr lang="en-US" altLang="ko-KR" sz="3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srgbClr val="0000CC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endParaRPr>
            </a:p>
            <a:p>
              <a:r>
                <a:rPr lang="en-US" altLang="ko-KR" sz="32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glow rad="101600">
                      <a:srgbClr val="0000CC">
                        <a:alpha val="6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  </a:t>
              </a:r>
              <a:r>
                <a:rPr lang="en-US" altLang="ko-KR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glow rad="101600">
                      <a:srgbClr val="0000CC">
                        <a:alpha val="6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-</a:t>
              </a:r>
              <a:r>
                <a:rPr lang="ko-KR" altLang="en-US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glow rad="101600">
                      <a:srgbClr val="0000CC">
                        <a:alpha val="6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칠곡군 현황</a:t>
              </a:r>
              <a:endParaRPr lang="ko-KR" altLang="en-US" sz="2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srgbClr val="0000CC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endParaRPr>
            </a:p>
          </p:txBody>
        </p:sp>
      </p:grpSp>
      <p:sp>
        <p:nvSpPr>
          <p:cNvPr id="22" name="타원 21"/>
          <p:cNvSpPr>
            <a:spLocks noChangeAspect="1"/>
          </p:cNvSpPr>
          <p:nvPr/>
        </p:nvSpPr>
        <p:spPr>
          <a:xfrm>
            <a:off x="-2619428" y="526520"/>
            <a:ext cx="5760000" cy="5760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prstClr val="white"/>
              </a:solidFill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3178998" y="2428868"/>
            <a:ext cx="559558" cy="559558"/>
          </a:xfrm>
          <a:prstGeom prst="ellipse">
            <a:avLst/>
          </a:prstGeom>
          <a:solidFill>
            <a:srgbClr val="92D050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3113958" y="3978315"/>
            <a:ext cx="559558" cy="559558"/>
          </a:xfrm>
          <a:prstGeom prst="ellipse">
            <a:avLst/>
          </a:prstGeom>
          <a:solidFill>
            <a:srgbClr val="FF66FF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2309796" y="5357826"/>
            <a:ext cx="559558" cy="55955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" name="갈매기형 수장 24"/>
          <p:cNvSpPr/>
          <p:nvPr/>
        </p:nvSpPr>
        <p:spPr>
          <a:xfrm>
            <a:off x="7905328" y="836712"/>
            <a:ext cx="648072" cy="504056"/>
          </a:xfrm>
          <a:prstGeom prst="chevron">
            <a:avLst>
              <a:gd name="adj" fmla="val 62076"/>
            </a:avLst>
          </a:prstGeom>
          <a:solidFill>
            <a:srgbClr val="FFFF00"/>
          </a:solidFill>
          <a:ln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순서도: 문서 1"/>
          <p:cNvSpPr/>
          <p:nvPr/>
        </p:nvSpPr>
        <p:spPr>
          <a:xfrm>
            <a:off x="0" y="0"/>
            <a:ext cx="9906000" cy="1142984"/>
          </a:xfrm>
          <a:prstGeom prst="flowChartDocument">
            <a:avLst/>
          </a:prstGeom>
          <a:solidFill>
            <a:srgbClr val="FFCC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순서도: 순차적 액세스 저장소 2"/>
          <p:cNvSpPr/>
          <p:nvPr/>
        </p:nvSpPr>
        <p:spPr>
          <a:xfrm>
            <a:off x="238093" y="428604"/>
            <a:ext cx="571505" cy="571504"/>
          </a:xfrm>
          <a:prstGeom prst="flowChartMagneticTape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81036" y="928670"/>
            <a:ext cx="9024965" cy="7143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9587" y="428609"/>
            <a:ext cx="62889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칠곡군 일일 생활폐기물 발생 및 처리현황</a:t>
            </a:r>
            <a:endParaRPr lang="ko-KR" altLang="en-US" sz="2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7919" y="1357298"/>
            <a:ext cx="880843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발생 및</a:t>
            </a:r>
            <a:r>
              <a:rPr lang="en-US" altLang="ko-KR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ko-KR" altLang="en-US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처리량</a:t>
            </a:r>
            <a:r>
              <a:rPr lang="en-US" altLang="ko-KR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 </a:t>
            </a:r>
            <a:r>
              <a:rPr lang="ko-KR" altLang="en-US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약 </a:t>
            </a:r>
            <a:r>
              <a:rPr lang="en-US" altLang="ko-KR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120 Ton/</a:t>
            </a:r>
            <a:r>
              <a:rPr lang="ko-KR" altLang="en-US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일</a:t>
            </a:r>
            <a:r>
              <a:rPr lang="en-US" altLang="ko-KR" sz="2000" spc="50" dirty="0" smtClean="0">
                <a:ln w="11430"/>
              </a:rPr>
              <a:t>(</a:t>
            </a:r>
            <a:r>
              <a:rPr lang="ko-KR" altLang="en-US" sz="2000" spc="50" dirty="0" smtClean="0">
                <a:ln w="11430"/>
              </a:rPr>
              <a:t>민간위탁처리협약 전</a:t>
            </a:r>
            <a:r>
              <a:rPr lang="en-US" altLang="ko-KR" sz="2000" spc="50" dirty="0" smtClean="0">
                <a:ln w="11430"/>
              </a:rPr>
              <a:t>)</a:t>
            </a:r>
          </a:p>
        </p:txBody>
      </p:sp>
      <p:graphicFrame>
        <p:nvGraphicFramePr>
          <p:cNvPr id="15" name="차트 14"/>
          <p:cNvGraphicFramePr/>
          <p:nvPr/>
        </p:nvGraphicFramePr>
        <p:xfrm>
          <a:off x="3809992" y="2060848"/>
          <a:ext cx="53194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321152" y="4839543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48%</a:t>
            </a:r>
            <a:endParaRPr lang="ko-KR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4368" y="271462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19%</a:t>
            </a:r>
            <a:endParaRPr lang="ko-KR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0058" y="3571876"/>
            <a:ext cx="1026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33%</a:t>
            </a:r>
            <a:endParaRPr lang="ko-KR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1095364" y="2343152"/>
          <a:ext cx="2571752" cy="314327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92995"/>
                <a:gridCol w="1478757"/>
              </a:tblGrid>
              <a:tr h="78581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처리방법</a:t>
                      </a:r>
                      <a:endParaRPr lang="ko-KR" altLang="en-US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처리량</a:t>
                      </a:r>
                      <a:r>
                        <a:rPr lang="en-US" altLang="ko-KR" dirty="0" smtClean="0"/>
                        <a:t>(Ton)</a:t>
                      </a:r>
                      <a:endParaRPr lang="ko-KR" altLang="en-US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소  각</a:t>
                      </a:r>
                      <a:endParaRPr lang="ko-KR" altLang="en-US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23.5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매  </a:t>
                      </a:r>
                      <a:r>
                        <a:rPr lang="ko-KR" altLang="en-US" dirty="0" err="1" smtClean="0"/>
                        <a:t>립</a:t>
                      </a:r>
                      <a:endParaRPr lang="ko-KR" altLang="en-US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58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재활용</a:t>
                      </a:r>
                      <a:endParaRPr lang="ko-KR" altLang="en-US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40.5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177136" y="242088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 각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53200" y="45091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매 </a:t>
            </a:r>
            <a:r>
              <a:rPr lang="ko-KR" alt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립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6496" y="5760258"/>
            <a:ext cx="90730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latin typeface="HY강M" pitchFamily="18" charset="-127"/>
                <a:ea typeface="HY강M" pitchFamily="18" charset="-127"/>
              </a:rPr>
              <a:t>민간위탁처리협약 후 </a:t>
            </a:r>
            <a:r>
              <a:rPr lang="en-US" altLang="ko-KR" sz="2500" b="1" dirty="0" smtClean="0">
                <a:latin typeface="HY강M" pitchFamily="18" charset="-127"/>
                <a:ea typeface="HY강M" pitchFamily="18" charset="-127"/>
              </a:rPr>
              <a:t>1</a:t>
            </a:r>
            <a:r>
              <a:rPr lang="ko-KR" altLang="en-US" sz="2500" b="1" dirty="0" smtClean="0">
                <a:latin typeface="HY강M" pitchFamily="18" charset="-127"/>
                <a:ea typeface="HY강M" pitchFamily="18" charset="-127"/>
              </a:rPr>
              <a:t>일 소각량 </a:t>
            </a:r>
            <a:r>
              <a:rPr lang="en-US" altLang="ko-KR" sz="2500" b="1" dirty="0" smtClean="0">
                <a:latin typeface="HY강M" pitchFamily="18" charset="-127"/>
                <a:ea typeface="HY강M" pitchFamily="18" charset="-127"/>
              </a:rPr>
              <a:t>23</a:t>
            </a:r>
            <a:r>
              <a:rPr lang="ko-KR" altLang="en-US" sz="2500" b="1" dirty="0" smtClean="0">
                <a:latin typeface="HY강M" pitchFamily="18" charset="-127"/>
                <a:ea typeface="HY강M" pitchFamily="18" charset="-127"/>
              </a:rPr>
              <a:t>톤→ 약 </a:t>
            </a:r>
            <a:r>
              <a:rPr lang="en-US" altLang="ko-KR" sz="2500" b="1" dirty="0" smtClean="0">
                <a:latin typeface="HY강M" pitchFamily="18" charset="-127"/>
                <a:ea typeface="HY강M" pitchFamily="18" charset="-127"/>
              </a:rPr>
              <a:t>65</a:t>
            </a:r>
            <a:r>
              <a:rPr lang="ko-KR" altLang="en-US" sz="2500" b="1" dirty="0" smtClean="0">
                <a:latin typeface="HY강M" pitchFamily="18" charset="-127"/>
                <a:ea typeface="HY강M" pitchFamily="18" charset="-127"/>
              </a:rPr>
              <a:t>톤 소각처리 가능  </a:t>
            </a:r>
            <a:endParaRPr lang="ko-KR" altLang="en-US" sz="2500" b="1" dirty="0">
              <a:latin typeface="HY강M" pitchFamily="18" charset="-127"/>
              <a:ea typeface="HY강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아래쪽 화살표 설명선 14"/>
          <p:cNvSpPr/>
          <p:nvPr/>
        </p:nvSpPr>
        <p:spPr>
          <a:xfrm rot="5400000" flipH="1">
            <a:off x="6203165" y="1964521"/>
            <a:ext cx="2214578" cy="2714644"/>
          </a:xfrm>
          <a:prstGeom prst="downArrowCallout">
            <a:avLst>
              <a:gd name="adj1" fmla="val 18872"/>
              <a:gd name="adj2" fmla="val 18962"/>
              <a:gd name="adj3" fmla="val 40541"/>
              <a:gd name="adj4" fmla="val 5116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graphicFrame>
        <p:nvGraphicFramePr>
          <p:cNvPr id="17" name="차트 16"/>
          <p:cNvGraphicFramePr/>
          <p:nvPr/>
        </p:nvGraphicFramePr>
        <p:xfrm>
          <a:off x="1059629" y="1142984"/>
          <a:ext cx="7786742" cy="5000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순서도: 문서 1"/>
          <p:cNvSpPr/>
          <p:nvPr/>
        </p:nvSpPr>
        <p:spPr>
          <a:xfrm>
            <a:off x="0" y="0"/>
            <a:ext cx="9906000" cy="1142984"/>
          </a:xfrm>
          <a:prstGeom prst="flowChartDocument">
            <a:avLst/>
          </a:prstGeom>
          <a:solidFill>
            <a:srgbClr val="FFCC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순서도: 순차적 액세스 저장소 2"/>
          <p:cNvSpPr/>
          <p:nvPr/>
        </p:nvSpPr>
        <p:spPr>
          <a:xfrm>
            <a:off x="238093" y="428604"/>
            <a:ext cx="571505" cy="571504"/>
          </a:xfrm>
          <a:prstGeom prst="flowChartMagneticTape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81036" y="928670"/>
            <a:ext cx="9024965" cy="7143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9584" y="428609"/>
            <a:ext cx="30187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칠곡군 매립장 현황</a:t>
            </a:r>
            <a:endParaRPr lang="ko-KR" altLang="en-US" sz="2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92648" y="4005064"/>
            <a:ext cx="2656496" cy="116955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r>
              <a:rPr lang="ko-KR" altLang="en-US" sz="2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개 매립장</a:t>
            </a:r>
            <a:endParaRPr lang="en-US" altLang="ko-KR" sz="2600" b="1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사용종료</a:t>
            </a:r>
            <a:r>
              <a:rPr lang="en-US" altLang="ko-KR" sz="4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ko-KR" altLang="en-US" sz="4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282" y="5786454"/>
            <a:ext cx="2743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prstClr val="black"/>
                </a:solidFill>
              </a:rPr>
              <a:t>출처</a:t>
            </a:r>
            <a:r>
              <a:rPr lang="en-US" altLang="ko-KR" sz="1000" dirty="0" smtClean="0">
                <a:solidFill>
                  <a:prstClr val="black"/>
                </a:solidFill>
              </a:rPr>
              <a:t>:</a:t>
            </a:r>
            <a:r>
              <a:rPr lang="ko-KR" altLang="en-US" sz="1000" dirty="0" smtClean="0">
                <a:solidFill>
                  <a:prstClr val="black"/>
                </a:solidFill>
              </a:rPr>
              <a:t> 칠곡군청 홈페이지 환경기초시설현황</a:t>
            </a:r>
            <a:endParaRPr lang="en-US" altLang="ko-KR" sz="1000" dirty="0" smtClean="0">
              <a:solidFill>
                <a:prstClr val="black"/>
              </a:solidFill>
            </a:endParaRPr>
          </a:p>
          <a:p>
            <a:r>
              <a:rPr lang="en-US" altLang="ko-KR" sz="1000" dirty="0" smtClean="0">
                <a:solidFill>
                  <a:prstClr val="black"/>
                </a:solidFill>
              </a:rPr>
              <a:t>      </a:t>
            </a:r>
            <a:r>
              <a:rPr lang="ko-KR" altLang="en-US" sz="1000" dirty="0" smtClean="0">
                <a:solidFill>
                  <a:prstClr val="black"/>
                </a:solidFill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</a:rPr>
              <a:t>“</a:t>
            </a:r>
            <a:r>
              <a:rPr lang="ko-KR" altLang="en-US" sz="1000" dirty="0" smtClean="0">
                <a:solidFill>
                  <a:prstClr val="black"/>
                </a:solidFill>
              </a:rPr>
              <a:t>칠곡군 매립장 현황</a:t>
            </a:r>
            <a:r>
              <a:rPr lang="en-US" altLang="ko-KR" sz="1000" dirty="0" smtClean="0">
                <a:solidFill>
                  <a:prstClr val="black"/>
                </a:solidFill>
              </a:rPr>
              <a:t>(2011</a:t>
            </a:r>
            <a:r>
              <a:rPr lang="ko-KR" altLang="en-US" sz="1000" dirty="0" smtClean="0">
                <a:solidFill>
                  <a:prstClr val="black"/>
                </a:solidFill>
              </a:rPr>
              <a:t>년 </a:t>
            </a:r>
            <a:r>
              <a:rPr lang="en-US" altLang="ko-KR" sz="1000" dirty="0" smtClean="0">
                <a:solidFill>
                  <a:prstClr val="black"/>
                </a:solidFill>
              </a:rPr>
              <a:t>2</a:t>
            </a:r>
            <a:r>
              <a:rPr lang="ko-KR" altLang="en-US" sz="1000" dirty="0" smtClean="0">
                <a:solidFill>
                  <a:prstClr val="black"/>
                </a:solidFill>
              </a:rPr>
              <a:t>월 현재</a:t>
            </a:r>
            <a:r>
              <a:rPr lang="en-US" altLang="ko-KR" sz="1000" dirty="0" smtClean="0">
                <a:solidFill>
                  <a:prstClr val="black"/>
                </a:solidFill>
              </a:rPr>
              <a:t>)”</a:t>
            </a:r>
            <a:endParaRPr lang="ko-KR" altLang="en-US" sz="10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406" y="2546901"/>
            <a:ext cx="2933816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현재 매립 </a:t>
            </a:r>
            <a:r>
              <a:rPr lang="ko-KR" altLang="en-US" sz="26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가능량</a:t>
            </a:r>
            <a:r>
              <a:rPr lang="en-US" altLang="ko-KR" sz="2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altLang="ko-KR" sz="3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115,000m</a:t>
            </a:r>
            <a:r>
              <a:rPr lang="en-US" altLang="ko-KR" sz="3000" b="1" spc="50" baseline="300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57256" y="1844824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총 </a:t>
            </a:r>
            <a:r>
              <a:rPr lang="en-US" altLang="ko-KR" sz="1400" b="1" dirty="0" smtClean="0"/>
              <a:t>9</a:t>
            </a:r>
            <a:r>
              <a:rPr lang="ko-KR" altLang="en-US" sz="1400" b="1" dirty="0" smtClean="0"/>
              <a:t>곳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순서도: 문서 6"/>
          <p:cNvSpPr/>
          <p:nvPr/>
        </p:nvSpPr>
        <p:spPr>
          <a:xfrm>
            <a:off x="0" y="0"/>
            <a:ext cx="9906000" cy="1142984"/>
          </a:xfrm>
          <a:prstGeom prst="flowChartDocument">
            <a:avLst/>
          </a:prstGeom>
          <a:solidFill>
            <a:srgbClr val="FFCC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순서도: 순차적 액세스 저장소 2"/>
          <p:cNvSpPr/>
          <p:nvPr/>
        </p:nvSpPr>
        <p:spPr>
          <a:xfrm>
            <a:off x="238093" y="428604"/>
            <a:ext cx="571505" cy="571504"/>
          </a:xfrm>
          <a:prstGeom prst="flowChartMagneticTape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81036" y="928670"/>
            <a:ext cx="9024965" cy="7143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9584" y="428609"/>
            <a:ext cx="48718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폐기물 매립 시 발생되는 문제점</a:t>
            </a:r>
            <a:endParaRPr lang="ko-KR" altLang="en-US" sz="2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graphicFrame>
        <p:nvGraphicFramePr>
          <p:cNvPr id="9" name="다이어그램 8"/>
          <p:cNvGraphicFramePr/>
          <p:nvPr/>
        </p:nvGraphicFramePr>
        <p:xfrm>
          <a:off x="416496" y="1052736"/>
          <a:ext cx="9073008" cy="5009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순서도: 문서 6"/>
          <p:cNvSpPr/>
          <p:nvPr/>
        </p:nvSpPr>
        <p:spPr>
          <a:xfrm>
            <a:off x="0" y="0"/>
            <a:ext cx="9906000" cy="1142984"/>
          </a:xfrm>
          <a:prstGeom prst="flowChartDocument">
            <a:avLst/>
          </a:prstGeom>
          <a:solidFill>
            <a:srgbClr val="FFCC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순서도: 순차적 액세스 저장소 2"/>
          <p:cNvSpPr/>
          <p:nvPr/>
        </p:nvSpPr>
        <p:spPr>
          <a:xfrm>
            <a:off x="238093" y="428604"/>
            <a:ext cx="571505" cy="571504"/>
          </a:xfrm>
          <a:prstGeom prst="flowChartMagneticTape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81036" y="928670"/>
            <a:ext cx="9024965" cy="7143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9587" y="428609"/>
            <a:ext cx="61398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칠곡군 소각시설 현황 </a:t>
            </a:r>
            <a:r>
              <a:rPr lang="en-US" altLang="ko-KR" sz="2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- </a:t>
            </a:r>
            <a:r>
              <a:rPr lang="ko-KR" altLang="en-US" sz="2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환경 종합 센터 </a:t>
            </a:r>
            <a:endParaRPr lang="ko-KR" altLang="en-US" sz="2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1064569" y="1166498"/>
          <a:ext cx="7704856" cy="535265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274229"/>
                <a:gridCol w="5430627"/>
              </a:tblGrid>
              <a:tr h="47722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800" dirty="0">
                        <a:latin typeface="+mn-ea"/>
                        <a:ea typeface="+mn-ea"/>
                      </a:endParaRPr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800" dirty="0" smtClean="0">
                          <a:latin typeface="+mn-ea"/>
                          <a:ea typeface="+mn-ea"/>
                        </a:rPr>
                        <a:t>칠곡군환경종합센터</a:t>
                      </a:r>
                      <a:endParaRPr lang="en-US" altLang="ko-KR" sz="1800" dirty="0" smtClean="0">
                        <a:latin typeface="+mn-ea"/>
                        <a:ea typeface="+mn-ea"/>
                      </a:endParaRPr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66867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위       치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경북 칠곡군 </a:t>
                      </a:r>
                      <a:r>
                        <a:rPr lang="ko-KR" altLang="en-US" sz="1600" dirty="0" err="1" smtClean="0">
                          <a:latin typeface="+mn-ea"/>
                          <a:ea typeface="+mn-ea"/>
                        </a:rPr>
                        <a:t>왜관읍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600" dirty="0" err="1" smtClean="0">
                          <a:latin typeface="+mn-ea"/>
                          <a:ea typeface="+mn-ea"/>
                        </a:rPr>
                        <a:t>금산리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846-1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3383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면       적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11,955 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㎡</a:t>
                      </a:r>
                      <a:endParaRPr lang="ko-KR" altLang="en-US" sz="1600" baseline="30000" dirty="0">
                        <a:latin typeface="+mn-ea"/>
                        <a:ea typeface="+mn-ea"/>
                      </a:endParaRPr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78091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사  업  비</a:t>
                      </a:r>
                      <a:endParaRPr lang="en-US" altLang="ko-KR" sz="1600" dirty="0" smtClean="0">
                        <a:latin typeface="+mn-ea"/>
                        <a:ea typeface="+mn-ea"/>
                      </a:endParaRPr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48</a:t>
                      </a:r>
                      <a:r>
                        <a:rPr lang="ko-KR" altLang="en-US" sz="1600" dirty="0" err="1" smtClean="0">
                          <a:latin typeface="+mn-ea"/>
                          <a:ea typeface="+mn-ea"/>
                        </a:rPr>
                        <a:t>억원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(2004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년 기준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국비 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1,440 / 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군비 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3,360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3383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시설 면적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1815.01m</a:t>
                      </a:r>
                      <a:r>
                        <a:rPr lang="en-US" altLang="ko-KR" sz="1600" baseline="30000" dirty="0" smtClean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600" baseline="30000" dirty="0" smtClean="0">
                        <a:latin typeface="+mn-ea"/>
                        <a:ea typeface="+mn-ea"/>
                      </a:endParaRPr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3383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시설 용량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30Ton/day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71857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처리 방법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600" dirty="0" err="1" smtClean="0">
                          <a:latin typeface="+mn-ea"/>
                          <a:ea typeface="+mn-ea"/>
                        </a:rPr>
                        <a:t>스토카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 소각로 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(STOKER INCINERATOR)</a:t>
                      </a:r>
                      <a:endParaRPr lang="en-US" altLang="ko-KR" sz="1600" dirty="0">
                        <a:latin typeface="+mn-ea"/>
                        <a:ea typeface="+mn-ea"/>
                      </a:endParaRPr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3383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가  동  일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2004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년 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22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일 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현재 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7</a:t>
                      </a: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8107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dirty="0" smtClean="0">
                          <a:latin typeface="+mn-ea"/>
                          <a:ea typeface="+mn-ea"/>
                        </a:rPr>
                        <a:t>운영비</a:t>
                      </a:r>
                      <a:r>
                        <a:rPr lang="en-US" altLang="ko-KR" sz="160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(Ton)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178,000</a:t>
                      </a:r>
                      <a:r>
                        <a:rPr lang="ko-KR" altLang="en-US" sz="16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원</a:t>
                      </a: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/Ton</a:t>
                      </a:r>
                    </a:p>
                  </a:txBody>
                  <a:tcPr marL="91441" marR="91441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C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타원 16"/>
          <p:cNvSpPr>
            <a:spLocks noChangeAspect="1"/>
          </p:cNvSpPr>
          <p:nvPr/>
        </p:nvSpPr>
        <p:spPr>
          <a:xfrm>
            <a:off x="-3048057" y="142852"/>
            <a:ext cx="6500858" cy="6500858"/>
          </a:xfrm>
          <a:prstGeom prst="ellipse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 w="1016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grpSp>
        <p:nvGrpSpPr>
          <p:cNvPr id="2" name="그룹 30"/>
          <p:cNvGrpSpPr/>
          <p:nvPr/>
        </p:nvGrpSpPr>
        <p:grpSpPr>
          <a:xfrm>
            <a:off x="3881430" y="2143116"/>
            <a:ext cx="5643602" cy="1214446"/>
            <a:chOff x="3881430" y="2143116"/>
            <a:chExt cx="5643602" cy="1214446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3" name="모서리가 둥근 직사각형 22"/>
            <p:cNvSpPr/>
            <p:nvPr/>
          </p:nvSpPr>
          <p:spPr>
            <a:xfrm>
              <a:off x="3881430" y="2143116"/>
              <a:ext cx="5643602" cy="1214446"/>
            </a:xfrm>
            <a:prstGeom prst="roundRect">
              <a:avLst>
                <a:gd name="adj" fmla="val 50000"/>
              </a:avLst>
            </a:prstGeom>
            <a:solidFill>
              <a:schemeClr val="lt1">
                <a:alpha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53953" y="2214554"/>
              <a:ext cx="4280339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glow rad="101600">
                      <a:srgbClr val="0070C0">
                        <a:alpha val="6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추진배경</a:t>
              </a:r>
              <a:endParaRPr lang="en-US" altLang="ko-KR" sz="3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endParaRPr>
            </a:p>
            <a:p>
              <a:r>
                <a:rPr lang="en-US" altLang="ko-KR" sz="32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glow rad="101600">
                      <a:srgbClr val="0070C0">
                        <a:alpha val="6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  </a:t>
              </a:r>
              <a:r>
                <a:rPr lang="en-US" altLang="ko-KR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glow rad="101600">
                      <a:srgbClr val="0070C0">
                        <a:alpha val="6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-</a:t>
              </a:r>
              <a:r>
                <a:rPr lang="ko-KR" altLang="en-US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glow rad="101600">
                      <a:srgbClr val="0070C0">
                        <a:alpha val="6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사업목표 및 사업계획</a:t>
              </a:r>
              <a:r>
                <a:rPr lang="en-US" altLang="ko-KR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glow rad="101600">
                      <a:srgbClr val="0070C0">
                        <a:alpha val="6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, </a:t>
              </a:r>
              <a:r>
                <a:rPr lang="ko-KR" altLang="en-US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glow rad="101600">
                      <a:srgbClr val="0070C0">
                        <a:alpha val="6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추진경위</a:t>
              </a:r>
              <a:endParaRPr lang="ko-KR" altLang="en-US" sz="2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endParaRPr>
            </a:p>
          </p:txBody>
        </p:sp>
      </p:grpSp>
      <p:grpSp>
        <p:nvGrpSpPr>
          <p:cNvPr id="3" name="그룹 31"/>
          <p:cNvGrpSpPr/>
          <p:nvPr/>
        </p:nvGrpSpPr>
        <p:grpSpPr>
          <a:xfrm>
            <a:off x="3881431" y="3786190"/>
            <a:ext cx="5929353" cy="1214446"/>
            <a:chOff x="3881430" y="3786190"/>
            <a:chExt cx="5929354" cy="1214446"/>
          </a:xfrm>
        </p:grpSpPr>
        <p:sp>
          <p:nvSpPr>
            <p:cNvPr id="26" name="모서리가 둥근 직사각형 25"/>
            <p:cNvSpPr/>
            <p:nvPr/>
          </p:nvSpPr>
          <p:spPr>
            <a:xfrm>
              <a:off x="3881430" y="3786190"/>
              <a:ext cx="5929354" cy="1214446"/>
            </a:xfrm>
            <a:prstGeom prst="roundRect">
              <a:avLst>
                <a:gd name="adj" fmla="val 50000"/>
              </a:avLst>
            </a:prstGeom>
            <a:solidFill>
              <a:schemeClr val="lt1">
                <a:alpha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69433" y="3857628"/>
              <a:ext cx="3106942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추진과정</a:t>
              </a:r>
              <a:endParaRPr lang="en-US" altLang="ko-KR" sz="3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endParaRPr>
            </a:p>
            <a:p>
              <a:r>
                <a:rPr lang="en-US" altLang="ko-KR" sz="32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  </a:t>
              </a:r>
              <a:r>
                <a:rPr lang="en-US" altLang="ko-KR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-</a:t>
              </a:r>
              <a:r>
                <a:rPr lang="ko-KR" altLang="en-US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추진과정 및</a:t>
              </a:r>
              <a:r>
                <a:rPr lang="en-US" altLang="ko-KR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 </a:t>
              </a:r>
              <a:r>
                <a:rPr lang="ko-KR" altLang="en-US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설치계획</a:t>
              </a:r>
              <a:endParaRPr lang="ko-KR" altLang="en-US" sz="2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endParaRPr>
            </a:p>
          </p:txBody>
        </p:sp>
      </p:grpSp>
      <p:grpSp>
        <p:nvGrpSpPr>
          <p:cNvPr id="5" name="그룹 32"/>
          <p:cNvGrpSpPr/>
          <p:nvPr/>
        </p:nvGrpSpPr>
        <p:grpSpPr>
          <a:xfrm>
            <a:off x="3095612" y="5286388"/>
            <a:ext cx="5929353" cy="1214446"/>
            <a:chOff x="3095612" y="5286388"/>
            <a:chExt cx="5929354" cy="1214446"/>
          </a:xfrm>
        </p:grpSpPr>
        <p:sp>
          <p:nvSpPr>
            <p:cNvPr id="29" name="모서리가 둥근 직사각형 28"/>
            <p:cNvSpPr/>
            <p:nvPr/>
          </p:nvSpPr>
          <p:spPr>
            <a:xfrm>
              <a:off x="3095612" y="5286388"/>
              <a:ext cx="5929354" cy="1214446"/>
            </a:xfrm>
            <a:prstGeom prst="roundRect">
              <a:avLst>
                <a:gd name="adj" fmla="val 50000"/>
              </a:avLst>
            </a:prstGeom>
            <a:solidFill>
              <a:schemeClr val="lt1">
                <a:alpha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22990" y="5356771"/>
              <a:ext cx="4641015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기대효과</a:t>
              </a:r>
              <a:endParaRPr lang="en-US" altLang="ko-KR" sz="3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endParaRPr>
            </a:p>
            <a:p>
              <a:r>
                <a:rPr lang="en-US" altLang="ko-KR" sz="32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  </a:t>
              </a:r>
              <a:r>
                <a:rPr lang="en-US" altLang="ko-KR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- </a:t>
              </a:r>
              <a:r>
                <a:rPr lang="ko-KR" altLang="en-US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사업성과</a:t>
              </a:r>
              <a:r>
                <a:rPr lang="en-US" altLang="ko-KR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, </a:t>
              </a:r>
              <a:r>
                <a:rPr lang="ko-KR" altLang="en-US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발전전략</a:t>
              </a:r>
              <a:r>
                <a:rPr lang="en-US" altLang="ko-KR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, VISION </a:t>
              </a:r>
              <a:r>
                <a:rPr lang="ko-KR" altLang="en-US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제시 </a:t>
              </a:r>
            </a:p>
          </p:txBody>
        </p:sp>
      </p:grpSp>
      <p:sp>
        <p:nvSpPr>
          <p:cNvPr id="18" name="타원 17"/>
          <p:cNvSpPr>
            <a:spLocks noChangeAspect="1"/>
          </p:cNvSpPr>
          <p:nvPr/>
        </p:nvSpPr>
        <p:spPr>
          <a:xfrm>
            <a:off x="-2333674" y="785794"/>
            <a:ext cx="5200686" cy="5200686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2407" y="277279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white">
                      <a:lumMod val="50000"/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uhaus 93" pitchFamily="82" charset="0"/>
              </a:rPr>
              <a:t>CONTENTS</a:t>
            </a:r>
            <a:endParaRPr lang="ko-KR" altLang="en-US" sz="3600" dirty="0" smtClean="0">
              <a:solidFill>
                <a:prstClr val="black"/>
              </a:solidFill>
              <a:effectLst>
                <a:glow rad="101600">
                  <a:prstClr val="white">
                    <a:lumMod val="50000"/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2238359" y="785794"/>
            <a:ext cx="559558" cy="559558"/>
          </a:xfrm>
          <a:prstGeom prst="ellipse">
            <a:avLst/>
          </a:prstGeom>
          <a:solidFill>
            <a:srgbClr val="FFCC00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7" name="그룹 29"/>
          <p:cNvGrpSpPr/>
          <p:nvPr/>
        </p:nvGrpSpPr>
        <p:grpSpPr>
          <a:xfrm>
            <a:off x="3024173" y="500042"/>
            <a:ext cx="5715041" cy="1214446"/>
            <a:chOff x="3024174" y="500042"/>
            <a:chExt cx="5715040" cy="1214446"/>
          </a:xfrm>
          <a:effectLst/>
        </p:grpSpPr>
        <p:sp>
          <p:nvSpPr>
            <p:cNvPr id="20" name="모서리가 둥근 직사각형 19"/>
            <p:cNvSpPr/>
            <p:nvPr/>
          </p:nvSpPr>
          <p:spPr>
            <a:xfrm>
              <a:off x="3024174" y="500042"/>
              <a:ext cx="5715040" cy="1214446"/>
            </a:xfrm>
            <a:prstGeom prst="roundRect">
              <a:avLst>
                <a:gd name="adj" fmla="val 50000"/>
              </a:avLst>
            </a:prstGeom>
            <a:solidFill>
              <a:schemeClr val="lt1">
                <a:alpha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09925" y="571480"/>
              <a:ext cx="4474301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폐기물 발생 및 처리 현황</a:t>
              </a:r>
              <a:endParaRPr lang="en-US" altLang="ko-KR" sz="3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endParaRPr>
            </a:p>
            <a:p>
              <a:r>
                <a:rPr lang="en-US" altLang="ko-KR" sz="32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  </a:t>
              </a:r>
              <a:r>
                <a:rPr lang="en-US" altLang="ko-KR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-</a:t>
              </a:r>
              <a:r>
                <a:rPr lang="ko-KR" altLang="en-US" sz="2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울릉도B" pitchFamily="18" charset="-127"/>
                  <a:ea typeface="HY울릉도B" pitchFamily="18" charset="-127"/>
                </a:rPr>
                <a:t>칠곡군 현황</a:t>
              </a:r>
              <a:endParaRPr lang="ko-KR" altLang="en-US" sz="2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endParaRPr>
            </a:p>
          </p:txBody>
        </p:sp>
      </p:grpSp>
      <p:sp>
        <p:nvSpPr>
          <p:cNvPr id="22" name="타원 21"/>
          <p:cNvSpPr>
            <a:spLocks noChangeAspect="1"/>
          </p:cNvSpPr>
          <p:nvPr/>
        </p:nvSpPr>
        <p:spPr>
          <a:xfrm>
            <a:off x="-2619428" y="526520"/>
            <a:ext cx="5760000" cy="5760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prstClr val="white"/>
              </a:solidFill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3178998" y="2428868"/>
            <a:ext cx="559558" cy="559558"/>
          </a:xfrm>
          <a:prstGeom prst="ellipse">
            <a:avLst/>
          </a:prstGeom>
          <a:solidFill>
            <a:srgbClr val="92D050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3113958" y="3978315"/>
            <a:ext cx="559558" cy="559558"/>
          </a:xfrm>
          <a:prstGeom prst="ellipse">
            <a:avLst/>
          </a:prstGeom>
          <a:solidFill>
            <a:srgbClr val="FF66FF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2309796" y="5357826"/>
            <a:ext cx="559558" cy="55955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" name="갈매기형 수장 24"/>
          <p:cNvSpPr/>
          <p:nvPr/>
        </p:nvSpPr>
        <p:spPr>
          <a:xfrm>
            <a:off x="8481392" y="2492896"/>
            <a:ext cx="648072" cy="504056"/>
          </a:xfrm>
          <a:prstGeom prst="chevron">
            <a:avLst>
              <a:gd name="adj" fmla="val 62076"/>
            </a:avLst>
          </a:prstGeom>
          <a:solidFill>
            <a:srgbClr val="92D050"/>
          </a:solidFill>
          <a:ln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3743</TotalTime>
  <Words>2055</Words>
  <Application>Microsoft Office PowerPoint</Application>
  <PresentationFormat>A4 용지(210x297mm)</PresentationFormat>
  <Paragraphs>470</Paragraphs>
  <Slides>28</Slides>
  <Notes>28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28</vt:i4>
      </vt:variant>
    </vt:vector>
  </HeadingPairs>
  <TitlesOfParts>
    <vt:vector size="34" baseType="lpstr">
      <vt:lpstr>Office 테마</vt:lpstr>
      <vt:lpstr>1_Office 테마</vt:lpstr>
      <vt:lpstr>2_Office 테마</vt:lpstr>
      <vt:lpstr>3_Office 테마</vt:lpstr>
      <vt:lpstr>4_Office 테마</vt:lpstr>
      <vt:lpstr>5_Office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폐기물처리사업최적화방안</dc:title>
  <dc:creator>주식회사 제일에너지</dc:creator>
  <cp:lastModifiedBy>Hooah</cp:lastModifiedBy>
  <cp:revision>615</cp:revision>
  <dcterms:created xsi:type="dcterms:W3CDTF">2011-01-19T04:54:29Z</dcterms:created>
  <dcterms:modified xsi:type="dcterms:W3CDTF">2011-05-13T07:01:32Z</dcterms:modified>
</cp:coreProperties>
</file>